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67" r:id="rId2"/>
    <p:sldId id="259" r:id="rId3"/>
    <p:sldId id="3998" r:id="rId4"/>
    <p:sldId id="3983" r:id="rId5"/>
    <p:sldId id="3999" r:id="rId6"/>
    <p:sldId id="4015" r:id="rId7"/>
    <p:sldId id="4003" r:id="rId8"/>
    <p:sldId id="3997" r:id="rId9"/>
    <p:sldId id="4005" r:id="rId10"/>
    <p:sldId id="4016" r:id="rId11"/>
    <p:sldId id="4017" r:id="rId12"/>
    <p:sldId id="4018" r:id="rId13"/>
    <p:sldId id="4008" r:id="rId14"/>
    <p:sldId id="1317" r:id="rId15"/>
    <p:sldId id="9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6D8502-D048-4307-A7F5-31CB37EC875B}">
          <p14:sldIdLst>
            <p14:sldId id="2967"/>
            <p14:sldId id="259"/>
            <p14:sldId id="3998"/>
            <p14:sldId id="3983"/>
            <p14:sldId id="3999"/>
            <p14:sldId id="4015"/>
            <p14:sldId id="4003"/>
            <p14:sldId id="3997"/>
            <p14:sldId id="4005"/>
            <p14:sldId id="4016"/>
            <p14:sldId id="4017"/>
            <p14:sldId id="4018"/>
            <p14:sldId id="4008"/>
            <p14:sldId id="1317"/>
            <p14:sldId id="9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4434" autoAdjust="0"/>
  </p:normalViewPr>
  <p:slideViewPr>
    <p:cSldViewPr>
      <p:cViewPr varScale="1">
        <p:scale>
          <a:sx n="74" d="100"/>
          <a:sy n="74" d="100"/>
        </p:scale>
        <p:origin x="11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E5857-E0FC-4D07-B6FF-819F3059A8B2}" type="datetimeFigureOut">
              <a:rPr lang="en-US" smtClean="0"/>
              <a:pPr/>
              <a:t>9/27/2022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0CC05-779F-452C-88D8-63838EE36008}" type="slidenum">
              <a:rPr lang="en-US" smtClean="0"/>
              <a:pPr/>
              <a:t>‹#›</a:t>
            </a:fld>
            <a:endParaRPr lang="en-US" dirty="0"/>
          </a:p>
        </p:txBody>
      </p:sp>
    </p:spTree>
    <p:extLst>
      <p:ext uri="{BB962C8B-B14F-4D97-AF65-F5344CB8AC3E}">
        <p14:creationId xmlns:p14="http://schemas.microsoft.com/office/powerpoint/2010/main" val="273512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3</a:t>
            </a:fld>
            <a:endParaRPr lang="en-US" dirty="0"/>
          </a:p>
        </p:txBody>
      </p:sp>
    </p:spTree>
    <p:extLst>
      <p:ext uri="{BB962C8B-B14F-4D97-AF65-F5344CB8AC3E}">
        <p14:creationId xmlns:p14="http://schemas.microsoft.com/office/powerpoint/2010/main" val="271608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12</a:t>
            </a:fld>
            <a:endParaRPr lang="en-US" dirty="0"/>
          </a:p>
        </p:txBody>
      </p:sp>
    </p:spTree>
    <p:extLst>
      <p:ext uri="{BB962C8B-B14F-4D97-AF65-F5344CB8AC3E}">
        <p14:creationId xmlns:p14="http://schemas.microsoft.com/office/powerpoint/2010/main" val="58078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13</a:t>
            </a:fld>
            <a:endParaRPr lang="en-US" dirty="0"/>
          </a:p>
        </p:txBody>
      </p:sp>
    </p:spTree>
    <p:extLst>
      <p:ext uri="{BB962C8B-B14F-4D97-AF65-F5344CB8AC3E}">
        <p14:creationId xmlns:p14="http://schemas.microsoft.com/office/powerpoint/2010/main" val="15544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14</a:t>
            </a:fld>
            <a:endParaRPr lang="en-US" dirty="0"/>
          </a:p>
        </p:txBody>
      </p:sp>
    </p:spTree>
    <p:extLst>
      <p:ext uri="{BB962C8B-B14F-4D97-AF65-F5344CB8AC3E}">
        <p14:creationId xmlns:p14="http://schemas.microsoft.com/office/powerpoint/2010/main" val="287569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4</a:t>
            </a:fld>
            <a:endParaRPr lang="en-US" dirty="0"/>
          </a:p>
        </p:txBody>
      </p:sp>
    </p:spTree>
    <p:extLst>
      <p:ext uri="{BB962C8B-B14F-4D97-AF65-F5344CB8AC3E}">
        <p14:creationId xmlns:p14="http://schemas.microsoft.com/office/powerpoint/2010/main" val="75880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5</a:t>
            </a:fld>
            <a:endParaRPr lang="en-US" dirty="0"/>
          </a:p>
        </p:txBody>
      </p:sp>
    </p:spTree>
    <p:extLst>
      <p:ext uri="{BB962C8B-B14F-4D97-AF65-F5344CB8AC3E}">
        <p14:creationId xmlns:p14="http://schemas.microsoft.com/office/powerpoint/2010/main" val="80347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6</a:t>
            </a:fld>
            <a:endParaRPr lang="en-US" dirty="0"/>
          </a:p>
        </p:txBody>
      </p:sp>
    </p:spTree>
    <p:extLst>
      <p:ext uri="{BB962C8B-B14F-4D97-AF65-F5344CB8AC3E}">
        <p14:creationId xmlns:p14="http://schemas.microsoft.com/office/powerpoint/2010/main" val="124898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7</a:t>
            </a:fld>
            <a:endParaRPr lang="en-US" dirty="0"/>
          </a:p>
        </p:txBody>
      </p:sp>
    </p:spTree>
    <p:extLst>
      <p:ext uri="{BB962C8B-B14F-4D97-AF65-F5344CB8AC3E}">
        <p14:creationId xmlns:p14="http://schemas.microsoft.com/office/powerpoint/2010/main" val="71158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8</a:t>
            </a:fld>
            <a:endParaRPr lang="en-US" dirty="0"/>
          </a:p>
        </p:txBody>
      </p:sp>
    </p:spTree>
    <p:extLst>
      <p:ext uri="{BB962C8B-B14F-4D97-AF65-F5344CB8AC3E}">
        <p14:creationId xmlns:p14="http://schemas.microsoft.com/office/powerpoint/2010/main" val="380627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9</a:t>
            </a:fld>
            <a:endParaRPr lang="en-US" dirty="0"/>
          </a:p>
        </p:txBody>
      </p:sp>
    </p:spTree>
    <p:extLst>
      <p:ext uri="{BB962C8B-B14F-4D97-AF65-F5344CB8AC3E}">
        <p14:creationId xmlns:p14="http://schemas.microsoft.com/office/powerpoint/2010/main" val="19733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10</a:t>
            </a:fld>
            <a:endParaRPr lang="en-US" dirty="0"/>
          </a:p>
        </p:txBody>
      </p:sp>
    </p:spTree>
    <p:extLst>
      <p:ext uri="{BB962C8B-B14F-4D97-AF65-F5344CB8AC3E}">
        <p14:creationId xmlns:p14="http://schemas.microsoft.com/office/powerpoint/2010/main" val="45582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EED006-333F-4718-9BC7-91188112305F}" type="slidenum">
              <a:rPr lang="en-US" smtClean="0"/>
              <a:pPr/>
              <a:t>11</a:t>
            </a:fld>
            <a:endParaRPr lang="en-US" dirty="0"/>
          </a:p>
        </p:txBody>
      </p:sp>
    </p:spTree>
    <p:extLst>
      <p:ext uri="{BB962C8B-B14F-4D97-AF65-F5344CB8AC3E}">
        <p14:creationId xmlns:p14="http://schemas.microsoft.com/office/powerpoint/2010/main" val="134108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5DDA1F-FD4B-4208-AA39-D1FBA25D59C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C25DDA1F-FD4B-4208-AA39-D1FBA25D59C9}"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25DDA1F-FD4B-4208-AA39-D1FBA25D59C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8EEDF7B-AF03-461A-8ED1-E55DCC5AC1E6}" type="datetimeFigureOut">
              <a:rPr lang="en-US" smtClean="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5DDA1F-FD4B-4208-AA39-D1FBA25D59C9}"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25DDA1F-FD4B-4208-AA39-D1FBA25D59C9}"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C25DDA1F-FD4B-4208-AA39-D1FBA25D59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25DDA1F-FD4B-4208-AA39-D1FBA25D59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25DDA1F-FD4B-4208-AA39-D1FBA25D59C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8EEDF7B-AF03-461A-8ED1-E55DCC5AC1E6}" type="datetimeFigureOut">
              <a:rPr lang="en-US" smtClean="0"/>
              <a:pPr/>
              <a:t>9/27/2022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C25DDA1F-FD4B-4208-AA39-D1FBA25D59C9}"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58EEDF7B-AF03-461A-8ED1-E55DCC5AC1E6}" type="datetimeFigureOut">
              <a:rPr lang="en-US" smtClean="0"/>
              <a:pPr/>
              <a:t>9/27/2022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8EEDF7B-AF03-461A-8ED1-E55DCC5AC1E6}" type="datetimeFigureOut">
              <a:rPr lang="en-US" smtClean="0"/>
              <a:pPr/>
              <a:t>9/27/2022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5DDA1F-FD4B-4208-AA39-D1FBA25D59C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audio" Target="file:///C:\Documents%20and%20Settings\Nada\My%20Documents\Downloads\Background%20Instrumental%20Music%20-%20Instrumental%20Music,%20Background%20Music%20Instrumental.mp3" TargetMode="External"/><Relationship Id="rId6" Type="http://schemas.openxmlformats.org/officeDocument/2006/relationships/hyperlink" Target="http://www.eco-fei.org/ar/" TargetMode="External"/><Relationship Id="rId5" Type="http://schemas.openxmlformats.org/officeDocument/2006/relationships/hyperlink" Target="https://www.facebook.com/eco.fei/?epa=SEARCH_BOX"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bit.ly/3raWxSh"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s://bit.ly/3CerRW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bit.ly/3Sjkpi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6.jpe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s://bit.ly/3rcXOs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http://www.eco-fei.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jpg"/><Relationship Id="rId3" Type="http://schemas.openxmlformats.org/officeDocument/2006/relationships/image" Target="../media/image26.png"/><Relationship Id="rId7" Type="http://schemas.openxmlformats.org/officeDocument/2006/relationships/image" Target="../media/image30.jpg"/><Relationship Id="rId12" Type="http://schemas.openxmlformats.org/officeDocument/2006/relationships/image" Target="../media/image35.jpg"/><Relationship Id="rId17" Type="http://schemas.openxmlformats.org/officeDocument/2006/relationships/image" Target="../media/image40.jpe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jp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jp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g"/><Relationship Id="rId1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C:\Documents%20and%20Settings\Nada\My%20Documents\Downloads\Background%20Instrumental%20Music%20-%20Instrumental%20Music,%20Background%20Music%20Instrumental.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bit.ly/3Si3In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bit.ly/3SCQWQ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bit.ly/3RgJid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bit.ly/3dLKMi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bit.ly/3dTmVgi"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bit.ly/3BO89Q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bit.ly/3Cfa1Ta"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8055" y="183089"/>
            <a:ext cx="7315200" cy="1676400"/>
          </a:xfrm>
        </p:spPr>
        <p:txBody>
          <a:bodyPr>
            <a:noAutofit/>
          </a:bodyPr>
          <a:lstStyle/>
          <a:p>
            <a:r>
              <a:rPr lang="ar-EG" sz="4000" b="1" dirty="0">
                <a:solidFill>
                  <a:schemeClr val="accent3"/>
                </a:solidFill>
                <a:latin typeface="Arial" pitchFamily="34" charset="0"/>
              </a:rPr>
              <a:t>للمزيد من خدمات المكتب</a:t>
            </a:r>
            <a:r>
              <a:rPr lang="en-US" sz="4000" b="1" dirty="0">
                <a:solidFill>
                  <a:schemeClr val="accent3"/>
                </a:solidFill>
                <a:latin typeface="Arial" pitchFamily="34" charset="0"/>
                <a:cs typeface="Arial" pitchFamily="34" charset="0"/>
              </a:rPr>
              <a:t/>
            </a:r>
            <a:br>
              <a:rPr lang="en-US" sz="4000" b="1" dirty="0">
                <a:solidFill>
                  <a:schemeClr val="accent3"/>
                </a:solidFill>
                <a:latin typeface="Arial" pitchFamily="34" charset="0"/>
                <a:cs typeface="Arial" pitchFamily="34" charset="0"/>
              </a:rPr>
            </a:br>
            <a:r>
              <a:rPr lang="ar-EG" sz="4000" b="1" dirty="0">
                <a:solidFill>
                  <a:schemeClr val="accent3"/>
                </a:solidFill>
                <a:latin typeface="Arial" pitchFamily="34" charset="0"/>
              </a:rPr>
              <a:t>تابعونا </a:t>
            </a:r>
            <a:r>
              <a:rPr lang="ar-EG" sz="4000" b="1" dirty="0" smtClean="0">
                <a:solidFill>
                  <a:schemeClr val="accent3"/>
                </a:solidFill>
                <a:latin typeface="Arial" pitchFamily="34" charset="0"/>
              </a:rPr>
              <a:t>علي</a:t>
            </a:r>
            <a:endParaRPr lang="en-US" sz="4000" b="1" dirty="0">
              <a:solidFill>
                <a:schemeClr val="bg2">
                  <a:lumMod val="50000"/>
                </a:schemeClr>
              </a:solidFill>
              <a:latin typeface="BatangChe" panose="02030609000101010101" pitchFamily="49" charset="-127"/>
              <a:ea typeface="BatangChe" panose="02030609000101010101" pitchFamily="49" charset="-127"/>
              <a:cs typeface="Arial" pitchFamily="34" charset="0"/>
            </a:endParaRPr>
          </a:p>
        </p:txBody>
      </p:sp>
      <p:pic>
        <p:nvPicPr>
          <p:cNvPr id="9" name="Picture 8" descr="صحف 2.jpg"/>
          <p:cNvPicPr>
            <a:picLocks noChangeAspect="1"/>
          </p:cNvPicPr>
          <p:nvPr/>
        </p:nvPicPr>
        <p:blipFill>
          <a:blip r:embed="rId3" cstate="print"/>
          <a:stretch>
            <a:fillRect/>
          </a:stretch>
        </p:blipFill>
        <p:spPr>
          <a:xfrm>
            <a:off x="210355" y="2514600"/>
            <a:ext cx="1295400" cy="3886200"/>
          </a:xfrm>
          <a:prstGeom prst="rect">
            <a:avLst/>
          </a:prstGeom>
        </p:spPr>
      </p:pic>
      <p:pic>
        <p:nvPicPr>
          <p:cNvPr id="7" name="Background Instrumental Music - Instrumental Music, Background Music Instrumental.mp3">
            <a:hlinkClick r:id="" action="ppaction://media"/>
          </p:cNvPr>
          <p:cNvPicPr>
            <a:picLocks noRot="1" noChangeAspect="1"/>
          </p:cNvPicPr>
          <p:nvPr>
            <a:audioFile r:link="rId1"/>
          </p:nvPr>
        </p:nvPicPr>
        <p:blipFill>
          <a:blip r:embed="rId4" cstate="print"/>
          <a:stretch>
            <a:fillRect/>
          </a:stretch>
        </p:blipFill>
        <p:spPr>
          <a:xfrm>
            <a:off x="2819400" y="1143000"/>
            <a:ext cx="304800" cy="304800"/>
          </a:xfrm>
          <a:prstGeom prst="rect">
            <a:avLst/>
          </a:prstGeom>
        </p:spPr>
      </p:pic>
      <p:sp>
        <p:nvSpPr>
          <p:cNvPr id="2" name="Rectangle 1"/>
          <p:cNvSpPr/>
          <p:nvPr/>
        </p:nvSpPr>
        <p:spPr>
          <a:xfrm>
            <a:off x="2247900" y="2844085"/>
            <a:ext cx="4572000" cy="1938992"/>
          </a:xfrm>
          <a:prstGeom prst="rect">
            <a:avLst/>
          </a:prstGeom>
        </p:spPr>
        <p:txBody>
          <a:bodyPr>
            <a:spAutoFit/>
          </a:bodyPr>
          <a:lstStyle/>
          <a:p>
            <a:pPr algn="ctr"/>
            <a:endParaRPr lang="en-US" sz="4000" b="1" dirty="0" smtClean="0">
              <a:solidFill>
                <a:schemeClr val="accent3"/>
              </a:solidFill>
              <a:latin typeface="Arial" pitchFamily="34" charset="0"/>
              <a:cs typeface="Arial" pitchFamily="34" charset="0"/>
            </a:endParaRPr>
          </a:p>
          <a:p>
            <a:pPr algn="ctr"/>
            <a:r>
              <a:rPr lang="ar-EG" sz="4000" b="1" dirty="0" smtClean="0">
                <a:solidFill>
                  <a:schemeClr val="accent3"/>
                </a:solidFill>
                <a:latin typeface="Arial" pitchFamily="34" charset="0"/>
                <a:cs typeface="Arial" pitchFamily="34" charset="0"/>
              </a:rPr>
              <a:t> </a:t>
            </a:r>
            <a:r>
              <a:rPr lang="en-US" sz="4000" b="1" dirty="0" smtClean="0">
                <a:solidFill>
                  <a:schemeClr val="accent1"/>
                </a:solidFill>
                <a:latin typeface="Arial" pitchFamily="34" charset="0"/>
                <a:cs typeface="Arial" pitchFamily="34" charset="0"/>
                <a:hlinkClick r:id="rId5"/>
              </a:rPr>
              <a:t>Facebook</a:t>
            </a:r>
            <a:endParaRPr lang="en-US" sz="4000" b="1" dirty="0" smtClean="0">
              <a:solidFill>
                <a:schemeClr val="accent1"/>
              </a:solidFill>
              <a:latin typeface="Arial" pitchFamily="34" charset="0"/>
              <a:cs typeface="Arial" pitchFamily="34" charset="0"/>
            </a:endParaRPr>
          </a:p>
          <a:p>
            <a:pPr algn="ctr"/>
            <a:r>
              <a:rPr lang="en-US" sz="4000" b="1" dirty="0" smtClean="0">
                <a:solidFill>
                  <a:schemeClr val="accent1"/>
                </a:solidFill>
                <a:latin typeface="Arial" pitchFamily="34" charset="0"/>
                <a:cs typeface="Arial" pitchFamily="34" charset="0"/>
                <a:hlinkClick r:id="rId6"/>
              </a:rPr>
              <a:t>Website </a:t>
            </a:r>
            <a:endParaRPr lang="en-US" dirty="0">
              <a:solidFill>
                <a:schemeClr val="accent1"/>
              </a:solidFill>
            </a:endParaRPr>
          </a:p>
        </p:txBody>
      </p:sp>
      <p:sp>
        <p:nvSpPr>
          <p:cNvPr id="3" name="Down Arrow 2"/>
          <p:cNvSpPr/>
          <p:nvPr/>
        </p:nvSpPr>
        <p:spPr>
          <a:xfrm>
            <a:off x="4343400" y="2844085"/>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https://almalnews.com/wp-content/uploads/2020/03/%D9%85%D8%B4%D8%A7%D8%B1%D9%8A%D8%B9-%D8%A7%D9%84%D9%83%D9%87%D8%B1%D8%A8%D8%A7%D8%A1-1600x10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95531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par>
                                <p:cTn id="12" presetID="8" presetClass="entr" presetSubtype="16"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5"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1924095" y="3254864"/>
            <a:ext cx="5349875" cy="1600438"/>
          </a:xfrm>
          <a:prstGeom prst="rect">
            <a:avLst/>
          </a:prstGeom>
        </p:spPr>
        <p:txBody>
          <a:bodyPr wrap="square">
            <a:spAutoFit/>
          </a:bodyPr>
          <a:lstStyle/>
          <a:p>
            <a:pPr algn="ctr"/>
            <a:r>
              <a:rPr lang="ar-EG" sz="1400" dirty="0"/>
              <a:t>استقبل الفريق محمد عباس حلمي وزير الطيران المدني بمقر الوزارة أحمد سمير وزير التجارة والصناعة حيث بحثا سبل تعزيز التعاون بين الوزارتين وتبادل الرؤى حول تنشيط حركة الشحن الجوي للصادرات المصرية وبصفة خاصة صادرات السلع الزراعية بما يسهم في الاستفادة من المقومات والإمكانات الاقتصادية الكبيرة لمصر وذلك في إطار التوجهات الحالية للدولة المصرية والتى تهدف لزيادة الصادرات والاستثمارات</a:t>
            </a:r>
            <a:r>
              <a:rPr lang="ar-EG" sz="1400" dirty="0" smtClean="0"/>
              <a:t>.</a:t>
            </a:r>
            <a:endParaRPr lang="en-US" sz="1400" dirty="0" smtClean="0"/>
          </a:p>
          <a:p>
            <a:pPr algn="ctr"/>
            <a:r>
              <a:rPr lang="en-US" sz="1400" dirty="0">
                <a:hlinkClick r:id="rId3"/>
              </a:rPr>
              <a:t>https://</a:t>
            </a:r>
            <a:r>
              <a:rPr lang="en-US" sz="1400" dirty="0" smtClean="0">
                <a:hlinkClick r:id="rId3"/>
              </a:rPr>
              <a:t>bit.ly/3raWxSh</a:t>
            </a:r>
            <a:endParaRPr lang="en-US" sz="1400" dirty="0" smtClean="0"/>
          </a:p>
          <a:p>
            <a:pPr algn="ctr"/>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981200" y="2737030"/>
            <a:ext cx="5181600" cy="584775"/>
          </a:xfrm>
          <a:prstGeom prst="rect">
            <a:avLst/>
          </a:prstGeom>
        </p:spPr>
        <p:txBody>
          <a:bodyPr wrap="square">
            <a:spAutoFit/>
          </a:bodyPr>
          <a:lstStyle/>
          <a:p>
            <a:pPr algn="ctr"/>
            <a:r>
              <a:rPr lang="ar-EG" sz="1600" b="1" dirty="0"/>
              <a:t>وزير التجارة: تنسيق كامل مع كافة الوزارات المعنية للحفاظ على الأسواق التصديرية وزيادة معدلات </a:t>
            </a:r>
            <a:r>
              <a:rPr lang="ar-EG" sz="1600" b="1" dirty="0" smtClean="0"/>
              <a:t>التصدير</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بوابة الشرو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119" y="964469"/>
            <a:ext cx="2190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www.shorouknews.com/uploadedimages/Other/original/55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849" y="4928764"/>
            <a:ext cx="2908301" cy="133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20721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2270125" y="2971800"/>
            <a:ext cx="4587875" cy="2031325"/>
          </a:xfrm>
          <a:prstGeom prst="rect">
            <a:avLst/>
          </a:prstGeom>
        </p:spPr>
        <p:txBody>
          <a:bodyPr wrap="square">
            <a:spAutoFit/>
          </a:bodyPr>
          <a:lstStyle/>
          <a:p>
            <a:pPr algn="ctr"/>
            <a:r>
              <a:rPr lang="ar-EG" sz="1400" dirty="0"/>
              <a:t>فى إطار جولاته الميدانية المكثفة التى يجريها أحمد سمير وزير التجارة والصناعة للهيئات والأجهزة التابعة للوزارة، قام الوزير صباح اليوم بزيارة للمقر الرئيسي للهيئة العامة للتنمية الصناعية بالقاهرة الجديدة</a:t>
            </a:r>
            <a:r>
              <a:rPr lang="ar-EG" sz="1400" dirty="0" smtClean="0"/>
              <a:t>.</a:t>
            </a:r>
            <a:r>
              <a:rPr lang="ar-EG" sz="1400" dirty="0"/>
              <a:t/>
            </a:r>
            <a:br>
              <a:rPr lang="ar-EG" sz="1400" dirty="0"/>
            </a:br>
            <a:r>
              <a:rPr lang="ar-EG" sz="1400" dirty="0"/>
              <a:t>واستهل الوزير جولته، التى رافقه خلالها محمد عبدالكريم الرئيس الجديد للهيئة العامة للتنمية الصناعية، بتفقد مركز خدمة العملاء، حيث تابع عملية تقديم الخدمة للمستثمرين والذين تصادف وجودهم داخل المقر الرئيسي، واستمع إلى آرائهم حول الخدمات المقدمة واقتراحاتهم لتيسير عملية تقديم الخدمة.</a:t>
            </a:r>
            <a:r>
              <a:rPr lang="ar-EG" sz="1400" dirty="0"/>
              <a:t/>
            </a:r>
            <a:br>
              <a:rPr lang="ar-EG" sz="1400" dirty="0"/>
            </a:br>
            <a:r>
              <a:rPr lang="en-US" sz="1400" dirty="0">
                <a:hlinkClick r:id="rId3"/>
              </a:rPr>
              <a:t>https://</a:t>
            </a:r>
            <a:r>
              <a:rPr lang="en-US" sz="1400" dirty="0" smtClean="0">
                <a:hlinkClick r:id="rId3"/>
              </a:rPr>
              <a:t>bit.ly/3CerRWy</a:t>
            </a:r>
            <a:endParaRPr lang="en-US" sz="1400" dirty="0" smtClean="0"/>
          </a:p>
          <a:p>
            <a:pPr algn="ctr"/>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447800" y="2737030"/>
            <a:ext cx="6248400" cy="338554"/>
          </a:xfrm>
          <a:prstGeom prst="rect">
            <a:avLst/>
          </a:prstGeom>
        </p:spPr>
        <p:txBody>
          <a:bodyPr wrap="square">
            <a:spAutoFit/>
          </a:bodyPr>
          <a:lstStyle/>
          <a:p>
            <a:pPr algn="ctr"/>
            <a:r>
              <a:rPr lang="ar-EG" sz="1600" b="1" dirty="0"/>
              <a:t>وزير التجارة يزور هيئة التنمية الصناعية.. ويستطلع آراء المستثمرين حول جودة </a:t>
            </a:r>
            <a:r>
              <a:rPr lang="ar-EG" sz="1600" b="1" dirty="0" smtClean="0"/>
              <a:t>الخدمات</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بوابة الشرو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119" y="964469"/>
            <a:ext cx="2190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www.shorouknews.com/uploadedimages/Other/original/%D9%88%D8%B2%D9%8A%D8%B1%20%D8%A7%D9%84%D8%AA%D8%AC%D8%A7%D8%B1%D8%A9%20%D9%8A%D8%B2%D9%88%D8%B1%20%D9%87%D9%8A%D8%A6%D8%A9%20%D8%A7%D9%84%D8%AA%D9%86%D9%85%D9%8A%D8%A9%20%D8%A7%D9%84%D8%B5%D9%86%D8%A7%D8%B9%D9%8A%D8%A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4835" y="4796455"/>
            <a:ext cx="2518453" cy="13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791675"/>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1844675" y="3267648"/>
            <a:ext cx="5349875" cy="2031325"/>
          </a:xfrm>
          <a:prstGeom prst="rect">
            <a:avLst/>
          </a:prstGeom>
        </p:spPr>
        <p:txBody>
          <a:bodyPr wrap="square">
            <a:spAutoFit/>
          </a:bodyPr>
          <a:lstStyle/>
          <a:p>
            <a:pPr algn="ctr"/>
            <a:r>
              <a:rPr lang="ar-EG" sz="1400" dirty="0"/>
              <a:t>أكد المهندس أحمد سمير، وزير التجارة والصناعة، أن الدولة المصرية تدعم وجود نظام اعتماد أفريقي حاصل على الاعتراف الدولي باعتباره ركيزة أساسية لتنمية التجارة البينية داخل القارة الإفريقية وزيادة تنافسية صادرات القارة السمراء إلى مختلف الأسواق العالمية فضلا عن زيادة معدلات التجارة الدولية مع مختلف دول العالم وتلبية تطلعات المستهلكين، مشيرا إلى حرص مصر على تفعيل دور المنظمة الافريقية للاعتماد في دول القارة الإفريقية وإنشاء أجهزة اعتماد في جميع أنحاء القارة تسهم في تقريب الفروق الفنية للخدمات والمنتجات المتداولة بين مختلف الدول الإفريقية</a:t>
            </a:r>
            <a:r>
              <a:rPr lang="ar-EG" sz="1400" dirty="0" smtClean="0"/>
              <a:t>.</a:t>
            </a:r>
            <a:endParaRPr lang="en-US" sz="1400" dirty="0" smtClean="0"/>
          </a:p>
          <a:p>
            <a:pPr algn="ctr"/>
            <a:r>
              <a:rPr lang="en-US" sz="1400" dirty="0">
                <a:hlinkClick r:id="rId3"/>
              </a:rPr>
              <a:t>https://</a:t>
            </a:r>
            <a:r>
              <a:rPr lang="en-US" sz="1400" dirty="0" smtClean="0">
                <a:hlinkClick r:id="rId3"/>
              </a:rPr>
              <a:t>bit.ly/3Sjkpin</a:t>
            </a:r>
            <a:endParaRPr lang="en-US" sz="1400" dirty="0" smtClean="0"/>
          </a:p>
          <a:p>
            <a:pPr algn="ctr"/>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981200" y="2737030"/>
            <a:ext cx="5181600" cy="584775"/>
          </a:xfrm>
          <a:prstGeom prst="rect">
            <a:avLst/>
          </a:prstGeom>
        </p:spPr>
        <p:txBody>
          <a:bodyPr wrap="square">
            <a:spAutoFit/>
          </a:bodyPr>
          <a:lstStyle/>
          <a:p>
            <a:pPr algn="ctr"/>
            <a:r>
              <a:rPr lang="ar-EG" sz="1600" b="1" dirty="0"/>
              <a:t>وزير الصناعة: مصر تدعم وجود نظام اعتماد أفريقي حاصل على الاعتراف الدولي لتنمية حركة </a:t>
            </a:r>
            <a:r>
              <a:rPr lang="ar-EG" sz="1600" b="1" dirty="0" smtClean="0"/>
              <a:t>التجارة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بوابة الشرو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119" y="964469"/>
            <a:ext cx="2190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39955" name="Picture 2" descr="https://www.shorouknews.com/uploadedimages/Other/original/45f4gdhfghdfj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300" y="5169162"/>
            <a:ext cx="2952750" cy="98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694419"/>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2286000" y="2971800"/>
            <a:ext cx="4508822" cy="2031325"/>
          </a:xfrm>
          <a:prstGeom prst="rect">
            <a:avLst/>
          </a:prstGeom>
        </p:spPr>
        <p:txBody>
          <a:bodyPr wrap="square">
            <a:spAutoFit/>
          </a:bodyPr>
          <a:lstStyle/>
          <a:p>
            <a:pPr algn="ctr"/>
            <a:r>
              <a:rPr lang="ar-EG" sz="1400" dirty="0"/>
              <a:t>قالت مديحة عبد العظيم مسئول الشئون الفنية بهيئة الطاقة الجديدة والمتجددة، بوزارة الكهرباء، سوق الطاقة الجديدة والمتجددة في مصر  يحقق نمو بشكل مستمر من خلال استراتيجية وزارة الكهرباء والطاقة المتجددة.</a:t>
            </a:r>
          </a:p>
          <a:p>
            <a:pPr algn="ctr"/>
            <a:r>
              <a:rPr lang="ar-EG" sz="1400" dirty="0"/>
              <a:t>واضافت أن هيئة الطاقة الجديدة والمتجددة أنشأت عام 1986 لتنظيم عمليه أنشأت محطات الطاقة سواء مملوكة للهيئة او الشركات القطاع الخاص أن نصل في عام 2022 بنسبة 20%  طاقة جديدة ومتجددة من حجم استهلاك الطاقة، ونخطط للوصول الي 42% في عام 2035</a:t>
            </a:r>
            <a:r>
              <a:rPr lang="ar-EG" sz="1400" dirty="0" smtClean="0"/>
              <a:t>.</a:t>
            </a:r>
            <a:endParaRPr lang="en-US" sz="1400" dirty="0" smtClean="0"/>
          </a:p>
          <a:p>
            <a:pPr algn="ctr"/>
            <a:r>
              <a:rPr lang="en-US" sz="1400" dirty="0">
                <a:hlinkClick r:id="rId3"/>
              </a:rPr>
              <a:t>https://</a:t>
            </a:r>
            <a:r>
              <a:rPr lang="en-US" sz="1400" dirty="0" smtClean="0">
                <a:hlinkClick r:id="rId3"/>
              </a:rPr>
              <a:t>bit.ly/3rcXOs8</a:t>
            </a:r>
            <a:endParaRPr lang="en-US" sz="1400" dirty="0" smtClean="0"/>
          </a:p>
          <a:p>
            <a:pPr algn="ctr"/>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524000" y="2737030"/>
            <a:ext cx="6172200" cy="338554"/>
          </a:xfrm>
          <a:prstGeom prst="rect">
            <a:avLst/>
          </a:prstGeom>
        </p:spPr>
        <p:txBody>
          <a:bodyPr wrap="square">
            <a:spAutoFit/>
          </a:bodyPr>
          <a:lstStyle/>
          <a:p>
            <a:pPr algn="ctr"/>
            <a:r>
              <a:rPr lang="ar-EG" sz="1600" b="1" dirty="0"/>
              <a:t>مصر تخطط للوصول بنسبة الطاقة المتجددة من إجمالي الاستهلاك إلى 45% عام </a:t>
            </a:r>
            <a:r>
              <a:rPr lang="ar-EG" sz="1600" b="1" dirty="0" smtClean="0"/>
              <a:t>2035</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AlmalNew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5" y="594742"/>
            <a:ext cx="2724150" cy="113934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مصر تخطط للوصول بنسبة الطاقة المتجددة من إجمالي الاستهلاك إلى 45% عام 20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1519" y="4873895"/>
            <a:ext cx="2590800" cy="125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17645"/>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1985059" y="4614446"/>
            <a:ext cx="184730" cy="338554"/>
          </a:xfrm>
          <a:prstGeom prst="rect">
            <a:avLst/>
          </a:prstGeom>
        </p:spPr>
        <p:txBody>
          <a:bodyPr wrap="non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3" name="Rectangle 42"/>
          <p:cNvSpPr/>
          <p:nvPr/>
        </p:nvSpPr>
        <p:spPr>
          <a:xfrm>
            <a:off x="1371600" y="2667000"/>
            <a:ext cx="6553200" cy="338554"/>
          </a:xfrm>
          <a:prstGeom prst="rect">
            <a:avLst/>
          </a:prstGeom>
        </p:spPr>
        <p:txBody>
          <a:bodyPr wrap="square">
            <a:spAutoFit/>
          </a:bodyPr>
          <a:lstStyle/>
          <a:p>
            <a:pPr algn="ctr" fontAlgn="base"/>
            <a:endParaRPr lang="ar-EG" sz="1600" b="1" dirty="0"/>
          </a:p>
        </p:txBody>
      </p:sp>
      <p:sp>
        <p:nvSpPr>
          <p:cNvPr id="13" name="AutoShape 2"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AutoShape 4" descr="نتيجة بحث الصور عن وزير الكهربا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6" name="AutoShape 2" descr="نتيجة بحث الصور عن صناعه الادوي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ww.ahram.org.eg/Media/News/2017/10/16/2017-636437874876910538-69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58" name="AutoShape 2" descr="http://gate.ahram.org.eg/Media/News/2017/3/21/2017-636256971048868234-88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2" name="AutoShape 2" descr="http://www.ahram.org.eg/Media/News/2017/1/20/2017-636205391378354628-835_590x31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 name="AutoShape 2" descr="المهندس ابراهيم المانسترلي"/>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4" name="AutoShape 2" descr="https://www.arabfinance.com/News/NewsImages/larg/Sectors/Energy-Coal-Resource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Image result for ‫التنمية المستدامة‬‎"/>
          <p:cNvPicPr>
            <a:picLocks noChangeAspect="1" noChangeArrowheads="1"/>
          </p:cNvPicPr>
          <p:nvPr/>
        </p:nvPicPr>
        <p:blipFill>
          <a:blip r:embed="rId3" cstate="print"/>
          <a:stretch>
            <a:fillRect/>
          </a:stretch>
        </p:blipFill>
        <p:spPr bwMode="auto">
          <a:xfrm>
            <a:off x="155575" y="176213"/>
            <a:ext cx="8839199" cy="6210300"/>
          </a:xfrm>
          <a:prstGeom prst="rect">
            <a:avLst/>
          </a:prstGeom>
          <a:noFill/>
        </p:spPr>
      </p:pic>
      <p:sp>
        <p:nvSpPr>
          <p:cNvPr id="57" name="Rectangle 56"/>
          <p:cNvSpPr/>
          <p:nvPr/>
        </p:nvSpPr>
        <p:spPr>
          <a:xfrm>
            <a:off x="1143000" y="3535740"/>
            <a:ext cx="6096000" cy="1569660"/>
          </a:xfrm>
          <a:prstGeom prst="rect">
            <a:avLst/>
          </a:prstGeom>
        </p:spPr>
        <p:txBody>
          <a:bodyPr wrap="square">
            <a:spAutoFit/>
          </a:bodyPr>
          <a:lstStyle/>
          <a:p>
            <a:pPr algn="ctr" rtl="1" fontAlgn="base"/>
            <a:r>
              <a:rPr lang="en-US" sz="4000" b="1" dirty="0" smtClean="0">
                <a:solidFill>
                  <a:schemeClr val="accent3">
                    <a:lumMod val="20000"/>
                    <a:lumOff val="80000"/>
                  </a:schemeClr>
                </a:solidFill>
              </a:rPr>
              <a:t>visit our new website</a:t>
            </a:r>
          </a:p>
          <a:p>
            <a:pPr algn="ctr" fontAlgn="base"/>
            <a:endParaRPr lang="en-US" sz="1600" b="1" dirty="0" smtClean="0">
              <a:hlinkClick r:id="rId4"/>
            </a:endParaRPr>
          </a:p>
          <a:p>
            <a:pPr algn="ctr" fontAlgn="base"/>
            <a:r>
              <a:rPr lang="en-US" sz="4000" b="1" dirty="0" smtClean="0">
                <a:hlinkClick r:id="rId4"/>
              </a:rPr>
              <a:t>www.eco-fei.org</a:t>
            </a:r>
            <a:endParaRPr lang="en-US" sz="4000" b="1" dirty="0" smtClean="0"/>
          </a:p>
        </p:txBody>
      </p:sp>
      <p:pic>
        <p:nvPicPr>
          <p:cNvPr id="52" name="Picture 51" descr="ECO logo0002.jpg"/>
          <p:cNvPicPr>
            <a:picLocks noChangeAspect="1"/>
          </p:cNvPicPr>
          <p:nvPr/>
        </p:nvPicPr>
        <p:blipFill>
          <a:blip r:embed="rId5" cstate="print"/>
          <a:stretch>
            <a:fillRect/>
          </a:stretch>
        </p:blipFill>
        <p:spPr>
          <a:xfrm>
            <a:off x="7010400" y="152400"/>
            <a:ext cx="1979228" cy="1155796"/>
          </a:xfrm>
          <a:prstGeom prst="rect">
            <a:avLst/>
          </a:prstGeom>
        </p:spPr>
      </p:pic>
    </p:spTree>
  </p:cSld>
  <p:clrMapOvr>
    <a:masterClrMapping/>
  </p:clrMapOvr>
  <p:transition advTm="4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lstStyle/>
          <a:p>
            <a:pPr algn="ctr">
              <a:buNone/>
            </a:pPr>
            <a:endParaRPr lang="en-US" dirty="0" smtClean="0"/>
          </a:p>
          <a:p>
            <a:pPr algn="ctr">
              <a:buNone/>
            </a:pPr>
            <a:endParaRPr lang="en-US" dirty="0" smtClean="0"/>
          </a:p>
          <a:p>
            <a:pPr algn="ctr">
              <a:buNone/>
            </a:pPr>
            <a:endParaRPr lang="en-US" dirty="0" smtClean="0"/>
          </a:p>
        </p:txBody>
      </p:sp>
      <p:pic>
        <p:nvPicPr>
          <p:cNvPr id="4" name="Picture 2" descr="نتيجة بحث الصور عن جريدة روز اليوسف"/>
          <p:cNvPicPr>
            <a:picLocks noChangeAspect="1" noChangeArrowheads="1"/>
          </p:cNvPicPr>
          <p:nvPr/>
        </p:nvPicPr>
        <p:blipFill>
          <a:blip r:embed="rId2" cstate="print"/>
          <a:stretch>
            <a:fillRect/>
          </a:stretch>
        </p:blipFill>
        <p:spPr bwMode="auto">
          <a:xfrm>
            <a:off x="228600" y="1219200"/>
            <a:ext cx="1981200" cy="914400"/>
          </a:xfrm>
          <a:prstGeom prst="rect">
            <a:avLst/>
          </a:prstGeom>
          <a:noFill/>
        </p:spPr>
      </p:pic>
      <p:pic>
        <p:nvPicPr>
          <p:cNvPr id="5" name="Picture 2" descr="نتيجة بحث الصور عن جريدة روز اليوسف"/>
          <p:cNvPicPr>
            <a:picLocks noChangeAspect="1" noChangeArrowheads="1"/>
          </p:cNvPicPr>
          <p:nvPr/>
        </p:nvPicPr>
        <p:blipFill>
          <a:blip r:embed="rId3" cstate="print"/>
          <a:stretch>
            <a:fillRect/>
          </a:stretch>
        </p:blipFill>
        <p:spPr bwMode="auto">
          <a:xfrm>
            <a:off x="6172200" y="5257800"/>
            <a:ext cx="2130552" cy="1108197"/>
          </a:xfrm>
          <a:prstGeom prst="rect">
            <a:avLst/>
          </a:prstGeom>
          <a:noFill/>
        </p:spPr>
      </p:pic>
      <p:pic>
        <p:nvPicPr>
          <p:cNvPr id="6" name="Picture 2" descr="نتيجة بحث الصور عن جريدة روز اليوسف"/>
          <p:cNvPicPr>
            <a:picLocks noChangeAspect="1" noChangeArrowheads="1"/>
          </p:cNvPicPr>
          <p:nvPr/>
        </p:nvPicPr>
        <p:blipFill>
          <a:blip r:embed="rId4" cstate="print"/>
          <a:stretch>
            <a:fillRect/>
          </a:stretch>
        </p:blipFill>
        <p:spPr bwMode="auto">
          <a:xfrm>
            <a:off x="3581400" y="5334000"/>
            <a:ext cx="2286000" cy="1066800"/>
          </a:xfrm>
          <a:prstGeom prst="rect">
            <a:avLst/>
          </a:prstGeom>
          <a:noFill/>
        </p:spPr>
      </p:pic>
      <p:pic>
        <p:nvPicPr>
          <p:cNvPr id="7" name="Picture 2" descr="http://imgsrv2.pxdrive.com/pics/norm/276446.jpg"/>
          <p:cNvPicPr>
            <a:picLocks noChangeAspect="1" noChangeArrowheads="1"/>
          </p:cNvPicPr>
          <p:nvPr/>
        </p:nvPicPr>
        <p:blipFill>
          <a:blip r:embed="rId5" cstate="print"/>
          <a:stretch>
            <a:fillRect/>
          </a:stretch>
        </p:blipFill>
        <p:spPr bwMode="auto">
          <a:xfrm>
            <a:off x="7010400" y="2155930"/>
            <a:ext cx="1963881" cy="968270"/>
          </a:xfrm>
          <a:prstGeom prst="rect">
            <a:avLst/>
          </a:prstGeom>
          <a:noFill/>
        </p:spPr>
      </p:pic>
      <p:pic>
        <p:nvPicPr>
          <p:cNvPr id="9" name="Picture 2" descr="http://imgsrv2.pxdrive.com/pics/norm/276446.jpg"/>
          <p:cNvPicPr>
            <a:picLocks noChangeAspect="1" noChangeArrowheads="1"/>
          </p:cNvPicPr>
          <p:nvPr/>
        </p:nvPicPr>
        <p:blipFill>
          <a:blip r:embed="rId6" cstate="print"/>
          <a:stretch>
            <a:fillRect/>
          </a:stretch>
        </p:blipFill>
        <p:spPr bwMode="auto">
          <a:xfrm>
            <a:off x="2362200" y="228600"/>
            <a:ext cx="2057399" cy="838200"/>
          </a:xfrm>
          <a:prstGeom prst="rect">
            <a:avLst/>
          </a:prstGeom>
          <a:noFill/>
        </p:spPr>
      </p:pic>
      <p:pic>
        <p:nvPicPr>
          <p:cNvPr id="10" name="Picture 2" descr="http://imgsrv2.pxdrive.com/pics/norm/276446.jpg"/>
          <p:cNvPicPr>
            <a:picLocks noChangeAspect="1" noChangeArrowheads="1"/>
          </p:cNvPicPr>
          <p:nvPr/>
        </p:nvPicPr>
        <p:blipFill>
          <a:blip r:embed="rId7" cstate="print"/>
          <a:stretch>
            <a:fillRect/>
          </a:stretch>
        </p:blipFill>
        <p:spPr bwMode="auto">
          <a:xfrm>
            <a:off x="228600" y="228601"/>
            <a:ext cx="1905000" cy="838199"/>
          </a:xfrm>
          <a:prstGeom prst="rect">
            <a:avLst/>
          </a:prstGeom>
          <a:noFill/>
        </p:spPr>
      </p:pic>
      <p:pic>
        <p:nvPicPr>
          <p:cNvPr id="11" name="Picture 2" descr="http://imgsrv2.pxdrive.com/pics/norm/276446.jpg"/>
          <p:cNvPicPr>
            <a:picLocks noChangeAspect="1" noChangeArrowheads="1"/>
          </p:cNvPicPr>
          <p:nvPr/>
        </p:nvPicPr>
        <p:blipFill>
          <a:blip r:embed="rId8" cstate="print"/>
          <a:stretch>
            <a:fillRect/>
          </a:stretch>
        </p:blipFill>
        <p:spPr bwMode="auto">
          <a:xfrm>
            <a:off x="4343400" y="221453"/>
            <a:ext cx="2362200" cy="1150147"/>
          </a:xfrm>
          <a:prstGeom prst="rect">
            <a:avLst/>
          </a:prstGeom>
          <a:noFill/>
        </p:spPr>
      </p:pic>
      <p:pic>
        <p:nvPicPr>
          <p:cNvPr id="13" name="Picture 2" descr="http://imgsrv2.pxdrive.com/pics/norm/276446.jpg"/>
          <p:cNvPicPr>
            <a:picLocks noChangeAspect="1" noChangeArrowheads="1"/>
          </p:cNvPicPr>
          <p:nvPr/>
        </p:nvPicPr>
        <p:blipFill>
          <a:blip r:embed="rId9" cstate="print"/>
          <a:stretch>
            <a:fillRect/>
          </a:stretch>
        </p:blipFill>
        <p:spPr bwMode="auto">
          <a:xfrm>
            <a:off x="6874968" y="206213"/>
            <a:ext cx="1964232" cy="860587"/>
          </a:xfrm>
          <a:prstGeom prst="rect">
            <a:avLst/>
          </a:prstGeom>
          <a:noFill/>
        </p:spPr>
      </p:pic>
      <p:pic>
        <p:nvPicPr>
          <p:cNvPr id="14" name="Picture 2" descr="http://imgsrv2.pxdrive.com/pics/norm/276446.jpg"/>
          <p:cNvPicPr>
            <a:picLocks noChangeAspect="1" noChangeArrowheads="1"/>
          </p:cNvPicPr>
          <p:nvPr/>
        </p:nvPicPr>
        <p:blipFill>
          <a:blip r:embed="rId10" cstate="print"/>
          <a:stretch>
            <a:fillRect/>
          </a:stretch>
        </p:blipFill>
        <p:spPr bwMode="auto">
          <a:xfrm>
            <a:off x="228600" y="2362200"/>
            <a:ext cx="1981200" cy="868680"/>
          </a:xfrm>
          <a:prstGeom prst="rect">
            <a:avLst/>
          </a:prstGeom>
          <a:noFill/>
        </p:spPr>
      </p:pic>
      <p:pic>
        <p:nvPicPr>
          <p:cNvPr id="15" name="Picture 2" descr="http://imgsrv2.pxdrive.com/pics/norm/276446.jpg"/>
          <p:cNvPicPr>
            <a:picLocks noChangeAspect="1" noChangeArrowheads="1"/>
          </p:cNvPicPr>
          <p:nvPr/>
        </p:nvPicPr>
        <p:blipFill>
          <a:blip r:embed="rId11" cstate="print"/>
          <a:stretch>
            <a:fillRect/>
          </a:stretch>
        </p:blipFill>
        <p:spPr bwMode="auto">
          <a:xfrm>
            <a:off x="228600" y="3276600"/>
            <a:ext cx="1981200" cy="871082"/>
          </a:xfrm>
          <a:prstGeom prst="rect">
            <a:avLst/>
          </a:prstGeom>
          <a:noFill/>
        </p:spPr>
      </p:pic>
      <p:pic>
        <p:nvPicPr>
          <p:cNvPr id="16" name="Picture 2" descr="http://imgsrv2.pxdrive.com/pics/norm/276446.jpg"/>
          <p:cNvPicPr>
            <a:picLocks noChangeAspect="1" noChangeArrowheads="1"/>
          </p:cNvPicPr>
          <p:nvPr/>
        </p:nvPicPr>
        <p:blipFill>
          <a:blip r:embed="rId12" cstate="print"/>
          <a:stretch>
            <a:fillRect/>
          </a:stretch>
        </p:blipFill>
        <p:spPr bwMode="auto">
          <a:xfrm>
            <a:off x="6934200" y="1219200"/>
            <a:ext cx="1981200" cy="876697"/>
          </a:xfrm>
          <a:prstGeom prst="rect">
            <a:avLst/>
          </a:prstGeom>
          <a:noFill/>
        </p:spPr>
      </p:pic>
      <p:pic>
        <p:nvPicPr>
          <p:cNvPr id="17" name="Picture 2" descr="http://imgsrv2.pxdrive.com/pics/norm/276446.jpg"/>
          <p:cNvPicPr>
            <a:picLocks noChangeAspect="1" noChangeArrowheads="1"/>
          </p:cNvPicPr>
          <p:nvPr/>
        </p:nvPicPr>
        <p:blipFill>
          <a:blip r:embed="rId13" cstate="print"/>
          <a:stretch>
            <a:fillRect/>
          </a:stretch>
        </p:blipFill>
        <p:spPr bwMode="auto">
          <a:xfrm>
            <a:off x="228600" y="4191000"/>
            <a:ext cx="1981200" cy="1023482"/>
          </a:xfrm>
          <a:prstGeom prst="rect">
            <a:avLst/>
          </a:prstGeom>
          <a:noFill/>
        </p:spPr>
      </p:pic>
      <p:pic>
        <p:nvPicPr>
          <p:cNvPr id="18" name="Picture 2" descr="http://imgsrv2.pxdrive.com/pics/norm/276446.jpg"/>
          <p:cNvPicPr>
            <a:picLocks noChangeAspect="1" noChangeArrowheads="1"/>
          </p:cNvPicPr>
          <p:nvPr/>
        </p:nvPicPr>
        <p:blipFill>
          <a:blip r:embed="rId14" cstate="print"/>
          <a:stretch>
            <a:fillRect/>
          </a:stretch>
        </p:blipFill>
        <p:spPr bwMode="auto">
          <a:xfrm>
            <a:off x="7010401" y="4234318"/>
            <a:ext cx="1904999" cy="871082"/>
          </a:xfrm>
          <a:prstGeom prst="rect">
            <a:avLst/>
          </a:prstGeom>
          <a:noFill/>
        </p:spPr>
      </p:pic>
      <p:pic>
        <p:nvPicPr>
          <p:cNvPr id="19" name="Picture 2" descr="http://imgsrv2.pxdrive.com/pics/norm/276446.jpg"/>
          <p:cNvPicPr>
            <a:picLocks noChangeAspect="1" noChangeArrowheads="1"/>
          </p:cNvPicPr>
          <p:nvPr/>
        </p:nvPicPr>
        <p:blipFill>
          <a:blip r:embed="rId15" cstate="print"/>
          <a:stretch>
            <a:fillRect/>
          </a:stretch>
        </p:blipFill>
        <p:spPr bwMode="auto">
          <a:xfrm>
            <a:off x="1143000" y="5328782"/>
            <a:ext cx="2057400" cy="1028700"/>
          </a:xfrm>
          <a:prstGeom prst="rect">
            <a:avLst/>
          </a:prstGeom>
          <a:noFill/>
        </p:spPr>
      </p:pic>
      <p:pic>
        <p:nvPicPr>
          <p:cNvPr id="20" name="Picture 2" descr="http://imgsrv2.pxdrive.com/pics/norm/276446.jpg"/>
          <p:cNvPicPr>
            <a:picLocks noChangeAspect="1" noChangeArrowheads="1"/>
          </p:cNvPicPr>
          <p:nvPr/>
        </p:nvPicPr>
        <p:blipFill>
          <a:blip r:embed="rId16" cstate="print"/>
          <a:stretch>
            <a:fillRect/>
          </a:stretch>
        </p:blipFill>
        <p:spPr bwMode="auto">
          <a:xfrm>
            <a:off x="7010400" y="3243718"/>
            <a:ext cx="1905000" cy="947282"/>
          </a:xfrm>
          <a:prstGeom prst="rect">
            <a:avLst/>
          </a:prstGeom>
          <a:noFill/>
        </p:spPr>
      </p:pic>
      <p:pic>
        <p:nvPicPr>
          <p:cNvPr id="6148" name="Picture 4" descr="نتيجة بحث الصور عن شكرا"/>
          <p:cNvPicPr>
            <a:picLocks noChangeAspect="1" noChangeArrowheads="1"/>
          </p:cNvPicPr>
          <p:nvPr/>
        </p:nvPicPr>
        <p:blipFill>
          <a:blip r:embed="rId17" cstate="print"/>
          <a:srcRect/>
          <a:stretch>
            <a:fillRect/>
          </a:stretch>
        </p:blipFill>
        <p:spPr bwMode="auto">
          <a:xfrm>
            <a:off x="2438401" y="1752600"/>
            <a:ext cx="4114800" cy="3066317"/>
          </a:xfrm>
          <a:prstGeom prst="rect">
            <a:avLst/>
          </a:prstGeom>
          <a:noFill/>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3505200"/>
            <a:ext cx="7315200" cy="1676400"/>
          </a:xfrm>
        </p:spPr>
        <p:txBody>
          <a:bodyPr>
            <a:noAutofit/>
          </a:bodyPr>
          <a:lstStyle/>
          <a:p>
            <a:pPr rtl="1"/>
            <a:r>
              <a:rPr lang="ar-EG" sz="4400" b="1" dirty="0" smtClean="0">
                <a:solidFill>
                  <a:schemeClr val="accent3"/>
                </a:solidFill>
                <a:latin typeface="Arial" pitchFamily="34" charset="0"/>
                <a:cs typeface="Arial" pitchFamily="34" charset="0"/>
              </a:rPr>
              <a:t/>
            </a:r>
            <a:br>
              <a:rPr lang="ar-EG" sz="4400" b="1" dirty="0" smtClean="0">
                <a:solidFill>
                  <a:schemeClr val="accent3"/>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مكتب الإلتزام البيئى و التنمية المستدامة</a:t>
            </a:r>
            <a:br>
              <a:rPr lang="ar-EG" sz="3600" b="1" dirty="0" smtClean="0">
                <a:solidFill>
                  <a:schemeClr val="tx1"/>
                </a:solidFill>
                <a:latin typeface="Arial" pitchFamily="34" charset="0"/>
                <a:cs typeface="Arial" pitchFamily="34" charset="0"/>
              </a:rPr>
            </a:br>
            <a:r>
              <a:rPr lang="ar-EG" sz="3600" b="1" dirty="0" smtClean="0">
                <a:solidFill>
                  <a:schemeClr val="tx1"/>
                </a:solidFill>
                <a:latin typeface="Arial" pitchFamily="34" charset="0"/>
                <a:cs typeface="Arial" pitchFamily="34" charset="0"/>
              </a:rPr>
              <a:t>إتحاد الصناعات المصرية</a:t>
            </a:r>
            <a:br>
              <a:rPr lang="ar-EG" sz="36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 أهم الأخبار التى نشرت فى الصحف فى مجال الصناعة والبيئة </a:t>
            </a:r>
            <a:br>
              <a:rPr lang="ar-EG" sz="2000" b="1" dirty="0" smtClean="0">
                <a:solidFill>
                  <a:schemeClr val="tx1"/>
                </a:solidFill>
                <a:latin typeface="Arial" pitchFamily="34" charset="0"/>
                <a:cs typeface="Arial" pitchFamily="34" charset="0"/>
              </a:rPr>
            </a:br>
            <a:r>
              <a:rPr lang="ar-EG" sz="2000" b="1" dirty="0" smtClean="0">
                <a:solidFill>
                  <a:schemeClr val="tx1"/>
                </a:solidFill>
                <a:latin typeface="Arial" pitchFamily="34" charset="0"/>
                <a:cs typeface="Arial" pitchFamily="34" charset="0"/>
              </a:rPr>
              <a:t>يوم </a:t>
            </a:r>
            <a:r>
              <a:rPr lang="ar-EG" sz="2000" b="1" dirty="0" smtClean="0">
                <a:solidFill>
                  <a:schemeClr val="tx1"/>
                </a:solidFill>
                <a:latin typeface="Arial" pitchFamily="34" charset="0"/>
                <a:cs typeface="Arial" pitchFamily="34" charset="0"/>
              </a:rPr>
              <a:t>2</a:t>
            </a:r>
            <a:r>
              <a:rPr lang="ar-EG" sz="2000" b="1" dirty="0">
                <a:solidFill>
                  <a:schemeClr val="tx1"/>
                </a:solidFill>
                <a:latin typeface="Arial" pitchFamily="34" charset="0"/>
                <a:cs typeface="Arial" pitchFamily="34" charset="0"/>
              </a:rPr>
              <a:t>7</a:t>
            </a:r>
            <a:r>
              <a:rPr lang="ar-EG" sz="2000" b="1" dirty="0" smtClean="0">
                <a:solidFill>
                  <a:schemeClr val="tx1"/>
                </a:solidFill>
                <a:latin typeface="Arial" pitchFamily="34" charset="0"/>
                <a:cs typeface="Arial" pitchFamily="34" charset="0"/>
              </a:rPr>
              <a:t> </a:t>
            </a:r>
            <a:r>
              <a:rPr lang="ar-EG" sz="2400" b="1" dirty="0" smtClean="0">
                <a:solidFill>
                  <a:schemeClr val="tx1"/>
                </a:solidFill>
                <a:latin typeface="Arial" pitchFamily="34" charset="0"/>
                <a:cs typeface="Arial" pitchFamily="34" charset="0"/>
              </a:rPr>
              <a:t>سبتمبر</a:t>
            </a:r>
            <a:r>
              <a:rPr lang="ar-EG" sz="2000" b="1" dirty="0" smtClean="0">
                <a:solidFill>
                  <a:schemeClr val="tx1"/>
                </a:solidFill>
                <a:latin typeface="Arial" pitchFamily="34" charset="0"/>
              </a:rPr>
              <a:t> </a:t>
            </a:r>
            <a:r>
              <a:rPr lang="ar-EG" sz="2000" b="1" dirty="0" smtClean="0">
                <a:solidFill>
                  <a:schemeClr val="tx1"/>
                </a:solidFill>
                <a:latin typeface="Arial" pitchFamily="34" charset="0"/>
                <a:cs typeface="Arial" pitchFamily="34" charset="0"/>
              </a:rPr>
              <a:t>2022</a:t>
            </a:r>
            <a:endParaRPr lang="en-US" sz="2000" b="1" dirty="0">
              <a:solidFill>
                <a:schemeClr val="tx1"/>
              </a:solidFill>
              <a:latin typeface="Arial" pitchFamily="34" charset="0"/>
              <a:cs typeface="Arial"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28600"/>
            <a:ext cx="30463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صحف 2.jpg"/>
          <p:cNvPicPr>
            <a:picLocks noChangeAspect="1"/>
          </p:cNvPicPr>
          <p:nvPr/>
        </p:nvPicPr>
        <p:blipFill>
          <a:blip r:embed="rId4" cstate="print"/>
          <a:stretch>
            <a:fillRect/>
          </a:stretch>
        </p:blipFill>
        <p:spPr>
          <a:xfrm>
            <a:off x="228600" y="2514600"/>
            <a:ext cx="1295400" cy="3886200"/>
          </a:xfrm>
          <a:prstGeom prst="rect">
            <a:avLst/>
          </a:prstGeom>
        </p:spPr>
      </p:pic>
      <p:pic>
        <p:nvPicPr>
          <p:cNvPr id="7" name="Background Instrumental Music - Instrumental Music, Background Music Instrumental.mp3">
            <a:hlinkClick r:id="" action="ppaction://media"/>
          </p:cNvPr>
          <p:cNvPicPr>
            <a:picLocks noRot="1" noChangeAspect="1"/>
          </p:cNvPicPr>
          <p:nvPr>
            <a:audioFile r:link="rId1"/>
          </p:nvPr>
        </p:nvPicPr>
        <p:blipFill>
          <a:blip r:embed="rId5" cstate="print"/>
          <a:stretch>
            <a:fillRect/>
          </a:stretch>
        </p:blipFill>
        <p:spPr>
          <a:xfrm>
            <a:off x="2819400" y="1143000"/>
            <a:ext cx="304800" cy="304800"/>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par>
                                <p:cTn id="17" presetID="8"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0"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2438400" y="2944285"/>
            <a:ext cx="4297364" cy="2246769"/>
          </a:xfrm>
          <a:prstGeom prst="rect">
            <a:avLst/>
          </a:prstGeom>
        </p:spPr>
        <p:txBody>
          <a:bodyPr wrap="square">
            <a:spAutoFit/>
          </a:bodyPr>
          <a:lstStyle/>
          <a:p>
            <a:pPr algn="ctr" rtl="1"/>
            <a:r>
              <a:rPr lang="ar-EG" sz="1400" dirty="0"/>
              <a:t>أكد ياسر محجوب، مدير إعادة هيكلة قطاع المخلفات بوزارة البيئة أن الإدارة تطبق الطرق الحديثة في مدينة شرم الشيخ ضمن إجراءات تحويلها لمدينة خضراء، مشيرًا إلى أنه سيتم خلال مؤتمر "</a:t>
            </a:r>
            <a:r>
              <a:rPr lang="en-US" sz="1400" dirty="0"/>
              <a:t>Cop27 " </a:t>
            </a:r>
            <a:r>
              <a:rPr lang="ar-EG" sz="1400" dirty="0"/>
              <a:t>تسليط الضوء على إدارة المخلفات كمكون رئيسى.</a:t>
            </a:r>
          </a:p>
          <a:p>
            <a:pPr algn="ctr" rtl="1"/>
            <a:r>
              <a:rPr lang="ar-EG" sz="1400" dirty="0"/>
              <a:t>أوضح  محجوب، خلال مداخلة هاتفية على النشرة الإخبارية في قناة  </a:t>
            </a:r>
            <a:r>
              <a:rPr lang="en-US" sz="1400" dirty="0" err="1"/>
              <a:t>dmc</a:t>
            </a:r>
            <a:r>
              <a:rPr lang="en-US" sz="1400" dirty="0"/>
              <a:t> </a:t>
            </a:r>
            <a:r>
              <a:rPr lang="ar-EG" sz="1400" dirty="0"/>
              <a:t>أن الإدارة تستخدم أحدث المعدات في تطوير المنظومة بالتعاون مع القطاع الخاص هدفها تقليل المخلفات وإعادة استخدامها وتدويرها مرة أخرى في شرم الشيخ وأيضا تعميمها بعد ذلك في جميع المحافظات.</a:t>
            </a:r>
          </a:p>
          <a:p>
            <a:pPr algn="ctr" rtl="1"/>
            <a:r>
              <a:rPr lang="en-US" sz="1400" dirty="0">
                <a:hlinkClick r:id="rId3"/>
              </a:rPr>
              <a:t>https://</a:t>
            </a:r>
            <a:r>
              <a:rPr lang="en-US" sz="1400" dirty="0" smtClean="0">
                <a:hlinkClick r:id="rId3"/>
              </a:rPr>
              <a:t>bit.ly/3Si3InE</a:t>
            </a:r>
            <a:endParaRPr lang="ar-EG" sz="1400" dirty="0" smtClean="0"/>
          </a:p>
          <a:p>
            <a:pPr algn="ctr" rtl="1"/>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00200" y="2737030"/>
            <a:ext cx="5943600" cy="338554"/>
          </a:xfrm>
          <a:prstGeom prst="rect">
            <a:avLst/>
          </a:prstGeom>
        </p:spPr>
        <p:txBody>
          <a:bodyPr wrap="square">
            <a:spAutoFit/>
          </a:bodyPr>
          <a:lstStyle/>
          <a:p>
            <a:pPr algn="ctr" rtl="1"/>
            <a:r>
              <a:rPr lang="ar-EG" sz="1600" b="1" dirty="0"/>
              <a:t>البيئة: استخدام أحدث التقنيات العالمية بمدينة شرم الشيخ لتحويلها لمدينة </a:t>
            </a:r>
            <a:r>
              <a:rPr lang="ar-EG" sz="1600" b="1" dirty="0" smtClean="0"/>
              <a:t>خضراء</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بوابة الا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083" y="625407"/>
            <a:ext cx="2326742" cy="11847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تحديث الصناعة; ينتهي من تدريب تحسين الإنتاجية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500" y="5083551"/>
            <a:ext cx="2241908" cy="113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4623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1782762" y="3056603"/>
            <a:ext cx="5502275" cy="2246769"/>
          </a:xfrm>
          <a:prstGeom prst="rect">
            <a:avLst/>
          </a:prstGeom>
        </p:spPr>
        <p:txBody>
          <a:bodyPr wrap="square">
            <a:spAutoFit/>
          </a:bodyPr>
          <a:lstStyle/>
          <a:p>
            <a:pPr algn="ctr" rtl="1"/>
            <a:r>
              <a:rPr lang="ar-EG" sz="1400" dirty="0"/>
              <a:t>شدد الرئيس عبدالفتاح السيسي، على أهمية ربط مراكز الأبحاث والتطوير بالجامعات برجال الصناعة، لافتا إلى أنه لابد من أهمية إيجاد حلول للمشاكل أو النقاط التي تحتاج إلى تطوير.</a:t>
            </a:r>
          </a:p>
          <a:p>
            <a:pPr algn="ctr" rtl="1"/>
            <a:r>
              <a:rPr lang="ar-EG" sz="1400" dirty="0"/>
              <a:t>وقال الرئيس السيسي:« لو ده اتعمل مع تنسيق بين مراكز الأبحاث والصناعة هنقدر نحل المشاكل الموجودة في مصر والفترة الجاية هيكون في توسع في المصانع ومشروعات كتيرة لرجال الأعمال والصناعة وتقديم نماذج ونشجعها ونلقي الضوء عليها خاصة في ظل الكلام اللى بيتقال ونشوف حجم الصناعة كام سواء كان 20 أو 30 أو 40 أو 50 أو 60 أو 70 أو 75% عكس كتير من الناس والرقم غير كده خالص في نقاط مهمة جدا محتاجين نشتغل عليها ونحل مشاكل المستثمرين في القطاع الخاص».</a:t>
            </a:r>
          </a:p>
          <a:p>
            <a:pPr algn="ctr" rtl="1"/>
            <a:r>
              <a:rPr lang="en-US" sz="1400" dirty="0">
                <a:hlinkClick r:id="rId3"/>
              </a:rPr>
              <a:t>https://</a:t>
            </a:r>
            <a:r>
              <a:rPr lang="en-US" sz="1400" dirty="0" smtClean="0">
                <a:hlinkClick r:id="rId3"/>
              </a:rPr>
              <a:t>bit.ly/3SCQWQg</a:t>
            </a:r>
            <a:endParaRPr lang="ar-EG" sz="1400" dirty="0" smtClean="0"/>
          </a:p>
          <a:p>
            <a:pPr algn="ctr" rtl="1"/>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00200" y="2737030"/>
            <a:ext cx="5867400" cy="338554"/>
          </a:xfrm>
          <a:prstGeom prst="rect">
            <a:avLst/>
          </a:prstGeom>
        </p:spPr>
        <p:txBody>
          <a:bodyPr wrap="square">
            <a:spAutoFit/>
          </a:bodyPr>
          <a:lstStyle/>
          <a:p>
            <a:pPr algn="ctr" rtl="1"/>
            <a:r>
              <a:rPr lang="ar-EG" sz="1600" b="1" dirty="0"/>
              <a:t>الرئيس السيسي يؤكد أهمية ربط مراكز الأبحاث في الجامعات بقطاعات </a:t>
            </a:r>
            <a:r>
              <a:rPr lang="ar-EG" sz="1600" b="1" dirty="0" smtClean="0"/>
              <a:t>الصناعة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بوابة الا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083" y="625407"/>
            <a:ext cx="2326742" cy="1184717"/>
          </a:xfrm>
          <a:prstGeom prst="rect">
            <a:avLst/>
          </a:prstGeom>
          <a:noFill/>
          <a:extLst>
            <a:ext uri="{909E8E84-426E-40DD-AFC4-6F175D3DCCD1}">
              <a14:hiddenFill xmlns:a14="http://schemas.microsoft.com/office/drawing/2010/main">
                <a:solidFill>
                  <a:srgbClr val="FFFFFF"/>
                </a:solidFill>
              </a14:hiddenFill>
            </a:ext>
          </a:extLst>
        </p:spPr>
      </p:pic>
      <p:pic>
        <p:nvPicPr>
          <p:cNvPr id="39955" name="Picture 2" descr="الرئيس السيسي يؤكد أهمية ربط مراكز الأبحاث في الجامعات بقطاعات الصناع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32" y="5169101"/>
            <a:ext cx="2598244" cy="113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891521"/>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2255274" y="3071107"/>
            <a:ext cx="4516439" cy="2246769"/>
          </a:xfrm>
          <a:prstGeom prst="rect">
            <a:avLst/>
          </a:prstGeom>
        </p:spPr>
        <p:txBody>
          <a:bodyPr wrap="square">
            <a:spAutoFit/>
          </a:bodyPr>
          <a:lstStyle/>
          <a:p>
            <a:pPr algn="ctr" rtl="1"/>
            <a:r>
              <a:rPr lang="ar-EG" sz="1400" dirty="0"/>
              <a:t>أعلن المهندس أحمد سمير وزير التجارة والصناعة، أن الدولة المصرية تدعم وجود نظام اعتماد إفريقي حاصل على الاعتراف الدولي باعتباره ركيزة أساسية لتنمية التجارة البينية داخل القارة الإفريقية وزيادة تنافسية صادرات القارة السمراء إلى مختلف الأسواق العالمية، فضلا عن زيادة معدلات التجارة الدولية مع مختلف دول العالم وتلبية تطلعات المستهلكين.</a:t>
            </a:r>
          </a:p>
          <a:p>
            <a:pPr algn="ctr" rtl="1"/>
            <a:r>
              <a:rPr lang="ar-EG" sz="1400" dirty="0"/>
              <a:t>وأكد حرص الدولة المصرية على تفعيل دور المنظمة الإفريقية للاعتماد في دول القارة الإفريقية، وإنشاء أجهزة اعتماد في كافة أنحاء القارة تسهم في تقريب الفروق الفنية للخدمات والمنتجات المتداولة بين مختلف الدول الإفريقية. </a:t>
            </a:r>
            <a:r>
              <a:rPr lang="ar-EG" sz="1400" dirty="0"/>
              <a:t/>
            </a:r>
            <a:br>
              <a:rPr lang="ar-EG" sz="1400" dirty="0"/>
            </a:br>
            <a:r>
              <a:rPr lang="en-US" sz="1400" dirty="0">
                <a:hlinkClick r:id="rId3"/>
              </a:rPr>
              <a:t>https://</a:t>
            </a:r>
            <a:r>
              <a:rPr lang="en-US" sz="1400" dirty="0" smtClean="0">
                <a:hlinkClick r:id="rId3"/>
              </a:rPr>
              <a:t>bit.ly/3RgJido</a:t>
            </a:r>
            <a:endParaRPr lang="ar-EG" sz="1400" dirty="0" smtClean="0"/>
          </a:p>
          <a:p>
            <a:pPr algn="ctr" rtl="1"/>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524000" y="2737030"/>
            <a:ext cx="6172200" cy="338554"/>
          </a:xfrm>
          <a:prstGeom prst="rect">
            <a:avLst/>
          </a:prstGeom>
        </p:spPr>
        <p:txBody>
          <a:bodyPr wrap="square">
            <a:spAutoFit/>
          </a:bodyPr>
          <a:lstStyle/>
          <a:p>
            <a:pPr algn="ctr" rtl="1"/>
            <a:r>
              <a:rPr lang="ar-EG" sz="1600" b="1" dirty="0"/>
              <a:t>وزير التجارة والصناعة يفتتح أعمال الجمعية العمومية للمنظمة الإفريقية للاعتماد </a:t>
            </a:r>
            <a:r>
              <a:rPr lang="ar-EG" sz="1600" b="1" dirty="0" smtClean="0"/>
              <a:t>بالقاهرة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بوابة الا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083" y="625407"/>
            <a:ext cx="2326742" cy="11847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وزير التجارة والصناعة يفتتح أعمال الجمعية العمومية للمنظمة الإفريقية للاعتماد بالقاهر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0969" y="5278282"/>
            <a:ext cx="1974969" cy="92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97117"/>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2590800" y="3048000"/>
            <a:ext cx="3916926" cy="2246769"/>
          </a:xfrm>
          <a:prstGeom prst="rect">
            <a:avLst/>
          </a:prstGeom>
        </p:spPr>
        <p:txBody>
          <a:bodyPr wrap="square">
            <a:spAutoFit/>
          </a:bodyPr>
          <a:lstStyle/>
          <a:p>
            <a:pPr algn="ctr" rtl="1"/>
            <a:r>
              <a:rPr lang="ar-EG" sz="1400" dirty="0"/>
              <a:t>قام المهندس، أحمد سمير وزير التجارة والصناعة للهيئات والأجهزة التابعة للوزارة،  صباح اليوم بزيارة للمقر الرئيسي للهيئة العامة للتنمية الصناعية بالقاهرة الجديدة.</a:t>
            </a:r>
          </a:p>
          <a:p>
            <a:pPr algn="ctr" rtl="1"/>
            <a:r>
              <a:rPr lang="ar-EG" sz="1400" dirty="0"/>
              <a:t>وقد استهل الوزير جولته والتى رافقه خلالها المهندس محمد عبد الكريم الرئيس الجديد للهيئة العامة للتنمية الصناعية، بتفقد مركز خدمة العملاء، حيث تابع عملية تقديم الخدمة للمستثمرين والذين تصادف وجودهم داخل المقر الرئيسي، واستمع إلى آرائهم حول الخدمات المقدمة واقتراحاتهم لتيسير عملية تقديم الخدمة</a:t>
            </a:r>
            <a:r>
              <a:rPr lang="ar-EG" sz="1400" dirty="0" smtClean="0"/>
              <a:t>.</a:t>
            </a:r>
            <a:r>
              <a:rPr lang="ar-EG" sz="1400" dirty="0"/>
              <a:t/>
            </a:r>
            <a:br>
              <a:rPr lang="ar-EG" sz="1400" dirty="0"/>
            </a:br>
            <a:r>
              <a:rPr lang="en-US" sz="1400" dirty="0">
                <a:hlinkClick r:id="rId3"/>
              </a:rPr>
              <a:t>https://</a:t>
            </a:r>
            <a:r>
              <a:rPr lang="en-US" sz="1400" dirty="0" smtClean="0">
                <a:hlinkClick r:id="rId3"/>
              </a:rPr>
              <a:t>bit.ly/3dLKMi1</a:t>
            </a:r>
            <a:endParaRPr lang="en-US" sz="1400" dirty="0" smtClean="0"/>
          </a:p>
          <a:p>
            <a:pPr algn="ctr" rtl="1"/>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524000" y="2737030"/>
            <a:ext cx="6172200" cy="338554"/>
          </a:xfrm>
          <a:prstGeom prst="rect">
            <a:avLst/>
          </a:prstGeom>
        </p:spPr>
        <p:txBody>
          <a:bodyPr wrap="square">
            <a:spAutoFit/>
          </a:bodyPr>
          <a:lstStyle/>
          <a:p>
            <a:pPr algn="ctr" rtl="1"/>
            <a:r>
              <a:rPr lang="ar-EG" sz="1600" b="1" dirty="0"/>
              <a:t>وزير التجارة والصناعة: المرحلة المقبلة ستشهد دورا أكثر فاعلية للتنمية </a:t>
            </a:r>
            <a:r>
              <a:rPr lang="ar-EG" sz="1600" b="1" dirty="0" smtClean="0"/>
              <a:t>الصناعية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بوابة الاهرا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083" y="625407"/>
            <a:ext cx="2326742" cy="11847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وزير التجارة والصناعة المرحلة المقبلة ستشهد دورا أكثر فاعلية للتنمية الصناعي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7191" y="5183986"/>
            <a:ext cx="2422526" cy="113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1390"/>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2208892" y="2991807"/>
            <a:ext cx="4724400" cy="1815882"/>
          </a:xfrm>
          <a:prstGeom prst="rect">
            <a:avLst/>
          </a:prstGeom>
        </p:spPr>
        <p:txBody>
          <a:bodyPr wrap="square">
            <a:spAutoFit/>
          </a:bodyPr>
          <a:lstStyle/>
          <a:p>
            <a:pPr algn="ctr" rtl="1"/>
            <a:r>
              <a:rPr lang="ar-EG" sz="1400" dirty="0"/>
              <a:t>استقبل المهندس / احمد سمير وزير التجارة والصناعة تشيانا مينديز بيرتولو وزيرة الدولة الاسبانية للتجارة والاستثمار حيث إستعرض الجانبان سبل تنمية وتطوير علاقات التعاون الاقتصادي المشترك بين البلدين كما تم استعراض تطورات الوضع الاقتصادي العالمي وعدد من الموضوعات والملفات ذات الاهتمام المشترك، حضر اللقاء البارو ايرانثو سفير اسبانيا بالقاهرة والوزير مفوض تجاري / يحيى الواثق بالله رئيس جهاز التمثيل </a:t>
            </a:r>
            <a:r>
              <a:rPr lang="ar-EG" sz="1400" dirty="0" smtClean="0"/>
              <a:t>التجاري</a:t>
            </a:r>
            <a:r>
              <a:rPr lang="en-US" sz="1400" dirty="0" smtClean="0"/>
              <a:t>.</a:t>
            </a:r>
          </a:p>
          <a:p>
            <a:pPr algn="ctr" rtl="1"/>
            <a:r>
              <a:rPr lang="en-US" sz="1400" dirty="0">
                <a:hlinkClick r:id="rId3"/>
              </a:rPr>
              <a:t>https://</a:t>
            </a:r>
            <a:r>
              <a:rPr lang="en-US" sz="1400" dirty="0" smtClean="0">
                <a:hlinkClick r:id="rId3"/>
              </a:rPr>
              <a:t>bit.ly/3dTmVgi</a:t>
            </a:r>
            <a:endParaRPr lang="en-US" sz="1400" dirty="0" smtClean="0"/>
          </a:p>
          <a:p>
            <a:pPr algn="ctr" rtl="1"/>
            <a:endParaRPr lang="en-US"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965325" y="2737030"/>
            <a:ext cx="5273675" cy="338554"/>
          </a:xfrm>
          <a:prstGeom prst="rect">
            <a:avLst/>
          </a:prstGeom>
        </p:spPr>
        <p:txBody>
          <a:bodyPr wrap="square">
            <a:spAutoFit/>
          </a:bodyPr>
          <a:lstStyle/>
          <a:p>
            <a:pPr algn="ctr"/>
            <a:r>
              <a:rPr lang="ar-EG" sz="1600" b="1" dirty="0"/>
              <a:t>سمير:نسعى للاستفادة من التكنولوجيات الاسبانية المتطورةفي تحديث </a:t>
            </a:r>
            <a:r>
              <a:rPr lang="ar-EG" sz="1600" b="1" dirty="0" smtClean="0"/>
              <a:t>الصناعة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الجمهورية اون لاي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1113" y="1050701"/>
            <a:ext cx="19050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39955" name="Picture 2" descr="https://www.gomhuriaonline.com/Upload/News/27-9-2022_10_23_06_GomhuriaOnline_2816642669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5542" y="4876481"/>
            <a:ext cx="2451100" cy="122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76544"/>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2286000" y="2971800"/>
            <a:ext cx="4572000" cy="1600438"/>
          </a:xfrm>
          <a:prstGeom prst="rect">
            <a:avLst/>
          </a:prstGeom>
        </p:spPr>
        <p:txBody>
          <a:bodyPr wrap="square">
            <a:spAutoFit/>
          </a:bodyPr>
          <a:lstStyle/>
          <a:p>
            <a:pPr algn="ctr" rtl="1"/>
            <a:r>
              <a:rPr lang="ar-EG" sz="1400" dirty="0"/>
              <a:t>اكد اتحاد مستثمرى المشروعات الصغيرة والمتوسطة على ضرورة توجيه مزيد من الاهتمام بالصناعة وتحفيز وتشجيع المصنعين على التشغيل والانتاج فى مدد زمنية قصيرة لاستغلال الظروف العالمية الحالية التى تعرقل عمليات الاستيراد بشكل منتظم فى زيادة الانتاج المحلى واحلال الواردات وزيادة ارتباط المستهلك بالمنتجات المصرية البديلة للمستوردة و" تعويده عليها ".</a:t>
            </a:r>
          </a:p>
          <a:p>
            <a:pPr algn="ctr"/>
            <a:r>
              <a:rPr lang="en-US" sz="1400" dirty="0">
                <a:hlinkClick r:id="rId3"/>
              </a:rPr>
              <a:t>https://</a:t>
            </a:r>
            <a:r>
              <a:rPr lang="en-US" sz="1400" dirty="0" smtClean="0">
                <a:hlinkClick r:id="rId3"/>
              </a:rPr>
              <a:t>bit.ly/3BO89Q1</a:t>
            </a:r>
            <a:endParaRPr lang="en-US" sz="1400" dirty="0" smtClean="0"/>
          </a:p>
          <a:p>
            <a:pPr algn="ctr"/>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371600" y="2750771"/>
            <a:ext cx="6400800" cy="338554"/>
          </a:xfrm>
          <a:prstGeom prst="rect">
            <a:avLst/>
          </a:prstGeom>
        </p:spPr>
        <p:txBody>
          <a:bodyPr wrap="square">
            <a:spAutoFit/>
          </a:bodyPr>
          <a:lstStyle/>
          <a:p>
            <a:pPr algn="ctr" rtl="1"/>
            <a:r>
              <a:rPr lang="ar-EG" sz="1600" b="1" dirty="0"/>
              <a:t>المشروعات الصغيرة يدعو لدعم ارتباط المستهلك بالمنتجات المصرية البديلة </a:t>
            </a:r>
            <a:r>
              <a:rPr lang="ar-EG" sz="1600" b="1" dirty="0" smtClean="0"/>
              <a:t>للمستوردة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5" name="AutoShape 2" descr="المهندس أسامة الشاه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7" name="AutoShape 4" descr="AlmalNews-logo"/>
          <p:cNvSpPr>
            <a:spLocks noChangeAspect="1" noChangeArrowheads="1"/>
          </p:cNvSpPr>
          <p:nvPr/>
        </p:nvSpPr>
        <p:spPr bwMode="auto">
          <a:xfrm>
            <a:off x="3352800" y="394843"/>
            <a:ext cx="116332" cy="116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المصرى اليوم» ٢٠٢٠ (افتتاحية) | المصري اليو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589" y="889391"/>
            <a:ext cx="2650681" cy="11334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 - صورة أرشيفية"/>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9694" y="4724059"/>
            <a:ext cx="2464611" cy="123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94999"/>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http://www.ahram.org.eg/Media/News/2015/5/5/2015-635664581176907441-690.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0" name="AutoShape 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2" name="AutoShape 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4" name="AutoShape 6"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6" name="AutoShape 8"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18" name="AutoShape 10"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0" name="AutoShape 12"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2" name="AutoShape 14" descr="http://www.ahram.org.eg/Media/News/2016/3/7/2016-635929865648671114-867.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2" name="Rectangle 21"/>
          <p:cNvSpPr/>
          <p:nvPr/>
        </p:nvSpPr>
        <p:spPr>
          <a:xfrm>
            <a:off x="5194984" y="9802660"/>
            <a:ext cx="130802" cy="338554"/>
          </a:xfrm>
          <a:prstGeom prst="rect">
            <a:avLst/>
          </a:prstGeom>
        </p:spPr>
        <p:txBody>
          <a:bodyPr wrap="square">
            <a:spAutoFit/>
          </a:bodyPr>
          <a:lstStyle/>
          <a:p>
            <a:pPr algn="ctr"/>
            <a:endParaRPr lang="en-US" sz="1600" dirty="0"/>
          </a:p>
        </p:txBody>
      </p:sp>
      <p:sp>
        <p:nvSpPr>
          <p:cNvPr id="3" name="AutoShape 4" descr="data:image/jpeg;base64,/9j/4AAQSkZJRgABAQAAAQABAAD/2wCEAAkGBxISEhUTExIVFRUVFxcVFRUXFRUVFRUVFRUWFhUVFxUYHSggGBolGxUVITEhJSkrLi4uFx8zODMtNygtLisBCgoKDg0OGxAQGy0fHR0tLSsrLS0tLS0tLS0tLS0tLS0tLS0tLS0tLS0tLS0tLS0tLS0tLS0tLS0tLS0tLS0tLf/AABEIALwBDAMBIgACEQEDEQH/xAAcAAABBQEBAQAAAAAAAAAAAAAFAQIDBAYHAAj/xABCEAABAwIDBQUEBggFBQAAAAABAAIRAwQhMUEFElFhcQYiMoGxE5GhwQczQnLR8BQjUmKys8LhFSR0gvE0U3OSk//EABkBAAMBAQEAAAAAAAAAAAAAAAECAwAEBf/EACMRAAICAgMAAgMBAQAAAAAAAAABAhEDMRIhQSIyBBNRYUL/2gAMAwEAAhEDEQA/AO3PyPQri9g3uzy+S7S/I9CuObO+qHMBRzaHhs03ZSjmVqWNQXs3ThiOtUo6GeyC4PeCkr+FU69WawHJW7s91EwFAxPVTQo6YU8JRiCtkimyR3Qhdxkpb7b1Czoh9Z4H7LftOPBo1Rjsz0HXmBJwHFZHbfbq0oSA72rhozEA6AuyXOu03bq5vCWNPsqM+Bp7zh+8UBtaAzIxn1PxRnIaMP6bS8+kavU+rpNYMccyIyxOCoV9t3r4LqzgM8IGWmCjtbXADw5g4iMh+HxT3NgboAiRHkIhczmXUCq+5rO+2TJxMlPpbQuGHuvcfMqVzcdcZkBRuPLP5peRTiHLDtTdsgmpI0a4A5c8wjmz+39Jx3a1MsPFuLfdmsL7MnLTJPpU3OwcMDhlATKbQssaZ122vKdUb1N4cORx8xmE9cdp1atu/eY4txkRPuWy2L2yBAbcCD/3AMJ5jRVU7ISxNaNFVxdCv0GYKjSIc6RiNCilIZJ47IyLTMkjlI0YJrwq0KQOKrEYqzUVaUrCiWmFFtB2CmpqrfnELeGWxlNSVTgmU0tc4IrQGXdnt7oRNqo7N8KvqsdCPYq8kSpjDH5HoVx7Z7e63oF2Gpkei5NYjBo5BQzeFMZtNgtimEVJVHZTIYFbunQ0pPA+ge3fvXB5IrtDwoPsQTUcUW2kcEq0F7B1IKVybTSXNUMaXOMBoJJ5BAIE7WbcZaUt4wXHBjeJ4xwXJNrXte5qCpWMk5A5Dk0aK1tvbDrquarp3cWsbo1g5e4qlVqzx68COSyKeD2UhvRkMhOcoxZ2/egjL1Qe3Bc8CZ08gtTZMwx/JUsrorhjbJG0gpfZJwarVEDVcx2FQ01TdQEzkPVGKlOVFUoTHDUcU0WJJA5lGJ15Ig1k5DrxTPYkH8AvFpbyjGM8gnasmnQ28tpaeOiF0GFp0HHUlE7m5BAGAMKtTpAkYZfNZJoDds03Z299nEEln2m5lnNvLktxRIMEGQciud7OqhoBAiDB5rX7Auphs4acjqFfFNPohmxUuSNG04JHpAmuK6TlIqqqDNWKxVdqVhRPTVK78Su01QrGXoPRlsfTXq68xNq5hN4YMbPHdVxVrId0KyrR0TPJU2cU5Ew1+R6LlOzGyQOi6q/I9FzLYTJc0dFDN4Ux+m3smw0Jm1HQwqeiMAqm2vqypvQVsodnW4kq/tJ2KqdnRgeqmvXS5L4N6MprK/STeFlt7MeKqd3h3Ri75LVNXPvpLvP1jGQCGt3vN2XTJZjQVswz3tAwA3vzoqorOIxj++WH50TxUkkR5cACmMZ3sZ3dOieKNJhHZ7QXAjr+fPVaSi5BNmRvnhAHnj8kcDFz5tnV+PouU1M1U6L4V1oUUjpJWNUu6mtKmDk3EWxppg+SiqUN4zkrErzURWrAle0h0nHGYzUrbaZw5olVpgpEHI0cZBSpRjqimzLvceCh7zCa1+KlyqVopwTjTOpUnBzQRkRKR4Qvsxd7zCwkd2COO67H1kItUXqRdqzx5KnRSrqGmFLcJlNKzEzRghv2iiJOCGsOJWZkTMTT4gnsTB4wi9GD9sMApVHQyT3FXWiZC1/6yP3T6hToVZ1t64cODD/EEVWTs1DX5Houe9lKPek8AuhvyPRYvstSwJ6eijl2ikNM0lMKhtx0MKItQntA7uKctDLYmwW/q56ptc95Wdls3aQ6Kq/xJQkjQuVfSX3ruN7ENAjTL1mF1Zq5V9JlA/pjSNWDHTWT7gsx4GQawlzgBjGPvGp6K1RYJMCdI6YqprHHX3lW7WWxjxz1lUFCGyKREnCJw6o3SdICCWjyMNJlFaJMD3qGVWdOF0WgFaokqm0yrNEz0UTpLW+nbxUXRSMB1KxkSBphOaYTGgJUGmEfKjcUoXiUAis5qKqwaYJtSrCYKk5qbix0zS9lrmKrJw3g5h5kd5vz962LyuebIfFSmZyqNPxg/AroFRd+CVxPL/JjUyrWK80L1TNK1UIHq/hKH0Vfuz3VRpZLPYVomCZRHfTwvWh7xRfgA7QyTqpwKbRyTLt8NKutEmB9iOm4qH90+oR9Z3s4ZqvPFp/iC0SXHoeWxH5FZTs0zuBat2RWa2A2KbeiTLtBiFwgnaE4AdEbQLa3eqNbz9FGQ6CNERT8lRGaIVRDEPpZrMKJgud/SfQ/WUXaua5vDLHPzC6KFj/pDt96nScIlrz8RPyQkPj2cunvcMOGGn4K4KJJaThgRjEKP9HM708QcMvyCp69YRI4eip4ahwqkmBy/uiFOvMAIMypL+vuhFbZupUp0i2NWEqTlZpOE4qgDgqb77GJUUrOhutmh/SWzCc68Y0S5wCzv6S4zu+XVVbi2c7MyfM+irHF/SMsv8NP/ilI5OBXhtBo1lYqnYw7vP3eeJj3HBG7XZjWd4u3uaMoxSDCUns0jX72IUV7dCm3PFR0GndwKqbSoZbxJnCBryUVTdFn0gRdbfDTh8V6n2sBw3YT6mymOa4ime6JcGhzt0QT3jkMkGZeWgjunqWOhdP6412jleSSezY9ndtb9RoOGo8sV1964PslzS5j2QBIkDHJd1pvloPIfEJcSq0hM9umyF+aVoSOzStVDnIr891VKeSn2gVE1Z7D4KTglsPEmVDgn7PCL2geByk7BUdt14YVaYUG7QVMAFWTqJOKtidmPrHfc+YWlWa7MfWO+58wtKhi+o89iOyKA7IZFNvQI87JB7FvdHRLk8NEtoLVbNccpRlC6TZrEqTHRZvDgqFFWtoOwVWilewk4yWZ7dU5t5w7rwcpwghHdoXraNN1R+Q01J0AXOdrbfrVpkww/YAEcp4pZy8L4cTk78ADe8YbOBkniqd3SLQ52hx9wV5tsDLmkgjgc+oUD2ktDXSTr79E8ZXo2TG47KtgMRjjqjtISEF3d1+OE4/2RW33swp5Nl8OiV9WAqdKyEkuiMyibaRdm34qRlsCe9G6NB8+KEXXYZpsAXG0sS2nTcdMBA83cOQTtoW1Y0huuJORYAabWmRBBzdgCDJ1WrpU26acI/BWfagDT/1CosiJPEzD7O2c8MEtO/vEzJjdgYY54ooGvZMwMIIBkTyR2odSegVCrSLjyUp5LLQx0WtluO7iVYvbffaYJB4jNVLfAwidLHDioN07L14DWNd7M0g5u6QQZwkHMYIAOyO7Ia4DeETMkTnAWpfSiQ4A+qYLYc/eV0fv6IPArsC7P2CbduDy8TJaYwXY9jvmhSP7jfRc/ZSgaLddnXzbs5SPcUcUrkR/IhUUXCnNTSnNVziKd8cU0Jtye+nLeh8GVVPYBV6pwVqyC3oPAk1ANuPlwCPA4LM7SdNRPlfxBjXyLvZj6133P6gtMsz2Y+td9z+oLTo4fqbJ9hpQu2bgEVKG0hgtkBEe5D7Yd9xRB+So2wzKi9lEQbQOKZSCAdpe2dnbuLXVN94zYzvR1dkFlqv0nVHfUWsji5xPoAEErGpmt7ZtmlTGheSeobh6lYO+wBUdTtvd3D207hlJlOZ7viBggGZOGKdtt0weOB6qc1TPQ/Gfwor0wTHsx3tTpHAqrejHe16ZRmOqMUqW60YxiJ6ZqhWoOed7QuLh7sUE67DkjfQJqO3stI/PXJErJ5hQU6cSOZ/EfnkrFu2Fpysnji0FKPM/ngFeot6IfSd8FbpVMVJsskEaZ4BI9nAYqW3pEhNuKgb1Q4vYyopV3MpiXd48FV9o52OQ4KO5pl7S7WcPJNtboAYkBPwddBtE9IHfhFaaDOuhMggq9S2gC0DDDGfxQ4f0HIsXTd+I8Q+KbRqzpkh9baHfACf7Yh86FBQ8YXIK78BabsdV7lRvBwcPMQf4VkPa4I92GuJqVWnVoI8jHzRxrjNEfyO8bNeAlhKvOyK7DywW/F6kUbfEVIUEFkNUq9aDBUagxV+2yWX2M9Fyoe6stdGXkrR3dSGrMvMyU2Z9JGxIKdlvrXfc/qC06zPZcfrXfc/qC06fD9Rcn2EKH08kQKze3NuU7SkXvMmO62cSfkEuZ1s2NNuke7Sbeo2dI1Kzs8GtHieeAHzXEO0nbW5vHFrXGnSOTGmBH7xzKHdp9vVL2u6pUdrDW6NboAOCE8gljH1lul0i/QuKNHEUxWqcXzuNPJn2vNMuL2tVxc7DgBAHQBR21No8QKvCqNBhzRaCmC30SdUe2Xe+0pmk7xN8BOoGhVB7gVC98GRgQlkuSHhk4OzYCtvNBGIiCBmPJWKwIaDjDW4Ya8I+az+y9oNdOMO1jVaU1f1YEySFzyuLO1vmujPVzDjzTqVTJT7Zo7tQc2g/IqtTCUUK2z8FapPxVO1Cs1RDgOUoUawtTvIb/dDq1zvHdGPE6BL7MkYL1rbBs6KmzcqGV6mgQ+tbgmVbuqjJzCqu2g3Qe9Or8BTkiO4smBsHCcZHJOYBkHFOdfA4RPUKN11+wzHkE7sCxV3ZPTtD4v8AlShxIIyj5IZd31SmRvtc2cvLNX9mVvat3vyVFxe2O+NdMtUKxLZ4YK/sHbAtahqvBc3dLSBniRB+Cp06eB6oZtt0UHnp/EEv/SFl3B2dMte3Vk/A1Cw/vtI+OSN0r+lUbLKjHDk4FfONK+cOYViletGLS5h4tJHouns4njXjO+0RiVLC4xsztZdUvDX3h+y8SPetZYfSERH6RRIH7bMR7kELKDNrUGKu0UC2dty3uDNKoDymD7kdYitiPRHtJ/cQBhRfa9TuwhLBglyvsfH0gx2Z+sd9z+oLSrN9mfrXfc+YWkV8P1JZPsNecCvnDtl2idcOcS6eWknQcgPUr6Pq+E9D6L5BZULg2eAJ6nFbJBNpvwphlSf+lljYYXcTA+aW1gYkqKuYgDT1VfeWoIcZWpqR1emRgFnpSh54ocA8gs6NFE5qoNqlStrrcTWSkEGWmCtBs3ahLZdjukCRxKzxqYI7sqi39FJ1c+T/ALclLNSjbK4W1KkWNp3Ze5rjkO779fgkY+E2tT3mdfXQqChU3mxr+ZUNnTdB+wdMK/tGh4XDTA9Cs7YXEGNVqrasHtjWEUhWyOyfonV6c4clVc7dcrHtZxRMmAa2yQ10mXCZI3iCeSsW5ptbuinBDgQTBO7OLSeMIu5sqB1qDossj0U4Q2W7a9oAkmlmB9kHESnf4oGghtIxpgBz0UAYGhNLhon5MX9UH6wTtKg+uQ6oAAMmjKeJRK3pgNGCa1onBTOIA6KEpu+yjjFRqJHXdA6oF2jqxS3f2iPx+QRKtVxk5LK7ZvPaPjRuA66qmONyshOVRoHpF5eXUch6USsdsvp4GHN4HFDUiDimNyo01rXt6hlrjQfoQcJWu2f2qurTdFwPb0dKrcSOq5WiFltiqwFu8S05g4hJxa0Hp7OzU9s0roB1J0jUajqFYhcfsr1zHe1oOhwzbofJdG7N9oGXTOFQeJvHmFOSvs3GujX9mj+td9w/xBaVZnsx9a77n9QWmXTh+pzZPsNq+E9D6L49s/COg9F9hVfCeh9F8e2fhb0HoE8jQJa7uCiD1NXA4quhRSx4cl3lGSmkrGJt4JZChBXmuJMNElAJM92gmTkFoNj1Nxm4YmZI5INRaKfNxzPDkEjbktIIzBnryU8keaoMJqMrNTQIxGhVC5pmk+dDj/dWbWoHAPGREkat59FfqWwqNj3Fci+L7O5rkrQKGPeBROwvowmEGdSdTdGinbUBjRWq0RTp9mkuakje96fbVcEKsbqRunmCnWtwWOI+KWgthym85FTqjRqT5qxvx8kuikZD3gKIRiIU1MSJ4plbDks2yioaBCiqPz5Jxch21LwMYTP/ACppWwSlSA+2r+O6MygBKfVcXEk5nFRkLthHijilK2KkleXk4gqReXljHim7qUlJKxiSlVLTIRO3vHMc2tTMOb4gPVCJU9pX3TyOBSSXo8X4zvn0cbWbdA1BnuQ4cDLVuFxb6DyW3lwye6aO+P8A6MHzXaVTEqic+X7DavhPQ+i+PrPwt6D0X2DVyPQ+i+UbeypsABBdhHey9yM3RoA0guMNBceQlWKey6h8UNHvPuyRMV4BAAGGQw1VZ9YpbbHtET9mtH2iT1A+SgdbEZU55yT81Yq1Th0+ahbWIMjgmoRsjbaOOYACnFJrRDR14lO9vvaQZ44e5Oe/95AyZXc386qBytFg/aUVSn5ooDNT2EeyvvWzzDsX0X6j9th4tyMdUUr2dS3fuPbAOUYt6tOo9FhLG7fRqMqMwcxwcPLQ8iMPNdq2fdUryg18Sx4mPtMdkROhBwQyYVNWtlMWd4+noxV7ahw9EIdbkFbDaWxqlCXDv0v2hm37w06oPVpA/Irj7g6Z2/HIrQHBIKsNdvDnop30NCFXfQcMRiE6aZNxaLlhdcdEU/SRAWdaZPA8VNvvGET0xRcQKbRoaV0Oi9Xuhx1WfFdx4+4+5eq1XSAM/wA6LOIymXq14BJlZva9/wC0dAPdHxPFHRsJ1W3rODj7WmA9rRk5okvHWPRY+U2OK2LOTumPlelRyllVJWPlISmykWMOlKmJFgDiEhCQpFjDoTZheC8CsY6j9BNXeu63EUD/ADGLtq4d9A4/zlf/AMB/mMXcE8FSI5HchtTI9D6L5R38ugPvAX1dUyPQ+i+SWO7rfuhaQIk+9n0KhKVhxHVRygkE885fnVNjPoUr8h5pB+PomB6RNfj5qVw5qJrZcPzoVM4IAIyzn6pp6n3KQppKJhkjmtj9HW3BSqmg8wyqRunRtTKP9wgdQFjXFK3BMnQGfRFIoVtLs4ypLqcMdw+wfIeHyTeyd4+ra0ajzLnMxPEgkT8EeannjjJUwQySg7Rzy6sX0zu1GlunIjiDqoHUo5hdJrUG1AWvAcDoVi9qWjaVYsbO7AiTMea4cuD9fafR6GLP+zp7AtW1a4fNDK1u8HAytL7FpzCY60bw+KkpUO4oAsp1DngrNOkG4+ZlXnsAyCEbVqkNIGv4oSbfQ8Eo9mn7BuNWpVdHcb3CdCSMQua3bGtqvYHRuvc0TycQu47I2fTt6DKdMQ2N48S44kk6mVwy/pD2rjxcSfNxXXFUjiyTbdnhQJyg9CmOZGibG6cFOysYRF5EMJFcdTBExHRVyFhiNeATiEkLGEISJSmlYwhXpSpqxjpv0DH/ADtf/Tn+bTXclwv6BP8Ara/+nP8ANpruidaIz2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6" name="AutoShape 2" descr="data:image/jpeg;base64,/9j/4AAQSkZJRgABAQAAAQABAAD/2wCEAAkGBxISEhMSExIVFhUVFRYVFRcVFxUVFxUVFRUWFxUVFRUYHSggGBolHRUVITEhJSkrLi4uFx8zODMtNygtLisBCgoKDg0OGxAQGi0lHSUtLS0tLS0tLS0tLS0tLS0tLS0tLS0tLS0tLS0tLS0tLS0tLS0tLS0tLS0tLS0tLS0tLf/AABEIAK0BIwMBIgACEQEDEQH/xAAcAAABBQEBAQAAAAAAAAAAAAAEAQIDBQYABwj/xAA8EAABAwIEAwUGBAUEAwEAAAABAAIRAyEEBRIxQVFxBiJhgaETMkKRscEUUtHwI2Jy4fEHFUOCU8LSM//EABoBAAIDAQEAAAAAAAAAAAAAAAECAAMEBQb/xAAkEQACAgICAgIDAQEAAAAAAAAAAQIRAzESIQRBIlETMmFC8P/aAAwDAQACEQMRAD8Aw1MJryngqN5XLPR10MOySm5OAso2IivpondsuCQmyUbJRxYSBKUigSMC6kBuuhc0KNgSoWoLKOipX3TGNhRaI18rHk3TUgSgSiRsbUbZWeUdnK9WCGw0/E4gCFddnsnpDTUq6iZs0EAefMrX1MSSC1rHNgQIj1srIw67MGbyUn8TOYDsrSbeo4P4Q21/B08la5bgsPTd3WNE/mDnx46iudBGm5B4EGRbkL8EK2gWGz4m0EOv58P8KxQRjlmnLbLzE5mwb06buc0xeLb/AKqqNbB1+6+ixo/la1gPiC0i4QZoazDyYPxTqbO2/A7eShxFBwMadUHYCKjTzjj5TKPEVSa0yR/Y2g8F1CvHENdDgY4Ai/1RuSZdUoAh0dQoqAMCCW8gReR6/wCEbgsc8SypvwI2I3nqqsmFSRfDyZrp9h+E2Pmh53RTKRAlglptF+71Vd+JbJHH97LHmxuMDTjyxkyZcVCK4TxVBWFM0kjRdMxW6c110ldN/ki2AZh/+bun3WUdx6la/Ht/hO6FZEi56ldDxf1KZ7INXeRodsgTui5sty0ZmuyypHupjikwx7qSUUCRLTWszbBBuGpPH5mj5ysjRK2+dVZwVP8ArYsfl7QYELTYLl1PYdFyzUaDyBqY9KClOy0mvaEpiyR7UrCmuddT2R1Qo2TmlIlCJNClcEpXAJfQw07pSmk3TiEQI5pSpqa2ylEsRzoWk7M5eSdRgbbxbyI3VHg2gvvwHrwXonZbL3tpg2b5SSPCdgroR9mDys1fBFhl2XMJl+nVxnx26Kxx2D+JrtJBieduKdRwVoBA5kjf6LsS14MQYVj6OeVLsE9xgOvfhfyO4TcVgjEVWmOjbW4EkfdW9EPaDAF/3wTHF5kGRPKI+SHKthUWzOVKTKYjS4+A07ecW81XVMwuGim7+UP+gjh5rV1MpB4X8NkLiMltsPMbJHmLFhZnxmzxZzBP5QSJH8p3nxCjZmwkCSADx3HEiOP73VhisiPwt33H3HJUuY9n6hMtBMiOvgfPimjli9ivE0azLcZLZk28jESLD4b/AEQWdvY8h9gbSeHMGR9VlxicQwhrgQGwARNuo4X4o+lj3PlpF+INwWneW/v9WbTFSaFdi4cBO9wiKeKIVNjopFok6Ce6DfTfgeI3RtF+oA+C5vkYEncTpePl5KmW9HG3RjsQCs+CiadQrI0aqLPGv/hu6FZN27uqucZioYeizwxAJPVb/F0zPkVNDPiRbXWQc95Escty0UNdh2FNkrzdRUCldumQkgikVuM5ePwDP6qf1WFora5tBwLP6qf1WPzNokBKZsOi5NpbDolWYvPHmpwUbCn03LUzXFjmBRVG3lSNSVVESWhVyQJXKBsc0pZTJThshQbI27p7imFikCLFX0Mam091IonGCiK+jQ4PDMaaQjUXQ83m3C3AT5r0DKquhrWxJPDffaI2WOfRLWUi0iXNALovt7s3AaPstRktbQG31OInVz/pHAeK0RVI4+R8ptmkl28f2Ubi51ifRT4Q2lxi1ufySxdZ80mtFuKKIWYQeaNpYYDguaFM0nwVN2WHCmOSY+l4KRzk1tQFGgWCexHEKCph2lG1ConpWh0ymxuWtN4BVDXyoNMxcTC2FcDkFW4ls2S8mhuKaMXistNQgESAbAmDNtiOnqrCvlwDGuBEEgTxB4B3Pl8kXiKcTz3Ec12KqQ13EPZqANrjf7eq1wfOPZlncJWihfvBFwpmKD2uvS6IkD9lEU1zMiptHWi7imCZp7hWTp14c7qtdmnulYiqe85a/E0ynP6LOhVko/UqLC1oKtqdSVt0UbLCiVKTdDsKllNEWSCaTltsxA/AN60/qFhqbls8dP4EdWfULJ5noECSkbDoFySj7o6LlnLjxumbJ4MJjU5q1M0rQ+m+UlVNpNun1hZD2Htx7FZsnO2TKaeVHsZaIxsn0jZJFklFEXTQ8tlK1q6UrDdKN0IVDplwHipXBOwNIvqNAMGU0SrIzY4zERTotDDsAGttJAnveAKvcppwQXEao6x4Dlv/AHWZrV4qMnZggAn1K0PZ5+skkyfSft0V03UTkqPKRqaBgRHnzRBbKgpKZrlicuRr40SsU7QUM2uzbUJ6hSDFt/MEyixLJXt8D++ihAGylFZR1jxTUSyOpTBURpAn+5RR2B8Ex5HVK0FMDqUR4/MoF6MxOIA4gIPUINwUjiyxSKzFN581T5u8im128Ehw5A2MfVXeOsFlMyxUBzCfDqDtt+7K7x33RRnV9kWFnSAeHd+Rt5QjmqswFSZ5ggHyAj0hWQWPOqmzoYXeNAmaHulYup7zls81HdKxdX3nLR4uhc2kQtddWmDqKo4qxwTlukZYbL1hspAVBTNgpQpEaaCGlX/+9h+HFHjLfQj9FnGo7AYFpIfNwRbqVV5MU4psSD7NbRPdHRcnMZYJVhLjxlrk8bKIi6kC2Mvix9FLV2SUCnOMyl9jr9RtFTFQ0VK4oPY0f1E4KKi66kYom7pkJLaY+qbp7UysE4GynoK2x5XYV+mo0zEFJK33YDL6XsDVewOc9zhLhMNbaByuhdCz0ZipmYc55POOZgg7Djstb2OxLXUy4Hd7vrb6qPM8ipNql1KmAXjgduHQBDs7MlsPZUdTqfmYbEcA5psVZNqUDmpcZ9G4YT+qrM1zMsGlokniZjzMFMynEVh3a14MB1MNdLdpc1zmkHpKHrYpjXOOogC4JaA9zeEG8DzWeEbZbKRXUalZxMGf6SG+QBGyHrYvE0zdhPAcB4kuBCfiO0lQh7qbXPDdySTuY597xhQUMyq1n6G27ocTJYB3ZIgjnZalB0UNq+2WWX5nUJ3eDHE6gfWVqaGKJYL3KxOGeXGCL/I+R2PktDkbhqLajiAR3ZBJ8YIFwqZMtSL+tiIFuAVJjM0hpJPRHYxzKYJ/iEcy0x9ZWKfiml8wyqC32gLnPbTaw7d0aXOd1t9SF3KgvpEGOzxx7oDnb7QP8oV2Y1DB77AbXDiOHG10c/OdBLSACG6rMY0aTtp1kkn1Tf8AfQWhzmu0kwCbA+EwRKvcWloptN7FwWbSPZuMmbHgbKq7UuDdD+DrHw4g9ZRbgHd9hBaebG6geIMBJm2BNWm3VUYwNcC4vm4I2YGgyfBUx+M0yyXcWgPKny0mIJcZ5SIuPBWrShvw7WS1jtTZs6CJHODcImgwuIAEkrDmlc2zoY1UEgXMvdKxGJd3nLe5thXtBBaQYVHlnY3EYklwhjeJN/RX+NkjFW2V59KjKSiqFRafH9gHsMNq6jxkQPJQs7F1xfU0rb+bG1syxjIjw9TuhTh6NwfZyps46T0RB7M1vCOYSLNBey1xbK5rkdlF6zRNkVQ7LVeJVll/Zx1N4fJMJc3kY3CkxIYpcrLxoXJdLuS5YeZo4nig3TmG6Rq5m63jJkxsuF0rgmtdwSlolMQpCUzilhQkdCNeoybpG8Vzd0yKm2yarsFxNl1Q2TWlKtFj2PZsvV+wFIOwLOtWeuteTyvQ/wDS3MpbVwpNwfaM6GA8fQ+aDK8mjS5nSDS1wi3qeiGdVBEz/lXVfCyRI53Wcqt0kjkUk26oz0uVolp0NR248CR91zsuIJMA+6L3sL7eaNysd0T5qyZSkz6/rzSQbA0UFMBojRB8LKPEvm2k/VXdfCAk2BjqPsoBgz+SfDUf/lX8gUipw1J7vh9FY5Zgy6sKhAAYCJE94mAJnjAJ/wCwVjSpuiIazn8R8hz6olnglbsg7HslsHlfxWAy/CBji3RIpyyRcloPcJ6NjbmvQMbZsrJ4eQ4kRJJkFBOmGrQPXbRcO9SaeoB+yrsVSpFumBp5AQLrQVMMSZDIneOPkUn4EG5pz5s/VO5i8PszGXYUM1aCSOVvoU6u6BDp47x4AbLRVmECBTA6m/yA+6zXaFx1NBjvDTYQBuZ9Tuk52w8PQPhGFzQQDcSimVX0yHMEkcuC5tZrWhragsIsoK9XQ3uGDx8Vm4pttmlt1SD2Yt1Ql9QjpyRWX50A2pSa4NDrSfELItzOm52kkgje+5WgGGZoDyAZTvDHTKX/AAv8N3hcyAN+aWvj6NKBEuWf/Flo3hp2TadS+rcp4x9ClpVzSqbhgHKUJVz6sDAifAKGtjnvsBB5nh0XU6cIrHF90HkxDmuLO0BJ+Nxf54Vhl2MFNwlgcCbgq/x+VYeoA6k7SSJI5FI5QjKmgObMf7fFf+VKtMzss4ifat+X91yn5MX/ACJyZ42Grmi6cEjd1qNIgddSBt5UVQXUo2QY0WJqTpTQ1KUB1fsYGKF5upnPuh3lPHspyNIndcJjXJ1N1k07ofwffYrHqz7NY80cVRqAxDwD0d3T9VVBI18X4i4UoX+H0RUeSC4bcRyWfzBvfd4/oryg0upMvctbPUgKpx9OHkeJCzyKPYlC0eRV3QiByVWaXdFuHoisK6yMQMtCyRaEBmeYikIF3GwjmkxWO0NN1R4Qmo8vNwLN+5Vwqj7ZbYBpc2XOuUdQaAVSVy9klh8jt/ZJQzJzYLo+yCixpSL7GXCzL8L33GYP3ROZ54ANwABfa3iSsrh81q1HOeGw0zpc4kT0bG3iVHG9EUqRrsvx+sFro1NJCJe0RssxlwcwaiZJMk7b/wCAtFTrSEGhgbFiAsN2pqiHEztAjeTZazMsUL+Cy2YYdzwPEzdJp2D2YY0SDIc4DnKmGMqgETqnYrSNy0H4Y58koyUbiVb+SL2Jwa0zOZdhAXDVMkrYhzwAwbcJXZflQ1CwV5+CHgllOMtkScdADaGoCUTSwyJbTaN3KUaBxSNv0Tr2yAYcLvZBFEs5H1Tg5v5ClqX0HlH7AH4cc11Fz2bPKPcRfubfdNI3hgt903GT9COcPsENR5/5HLkQZ/K1cj+N/Qv5IfZ5YxqQC6Pbl1QcFG7Lqk+6rLRtA6iUIyplz491SUMprH4Spd6GcuL7K0G6e4ozFZTUpmXNsoXYV/5SoyQknoBfumvYiamHfPulNdSdHulMmI1uyFmy4qVlMxsU11M8lPYfQjUwsTy0jgkBPJQFo9U7Gds6TqbKdZwbUYAO9YOAEAgnjHBWLceyt/EY7U0vcJGxh0FeP08HUdtTcePunZbPsFiv4T6Z3Y8OHR39wVVOK9CSXs9GpXEKPSRMJaD7BTFIisoMXqqv9mLDd3Q8ArChRDIAFgIUBboqPsSTBHqoK1fEAS2mPCSZ+itTB22XApSIAQmMwJc2Aeqpn4msTBJnrA8dgn1W1G3hxnYtMz8k6TG/GPqZayDLQSL3AN+agbhQ3zQterVJMtqafPgq+rjqreLhHB0eSL5EljSLpnvRwhF4aoQS3iPoqfLsbUcb0y2eO6ucBS1VHO4Bv7+iR9CJgGZU5IHEmPLigs0eGuFpt9graoJqTwaCVTkOqFxbEWF0ig5ugSnx7BDVqHZoCZUp1Tu8ASrP8FIu4/RSjAM5K2OBIol5En7Acuod6S8npxVy+mOTieCfhKIBsAjNKvjiSKZZGyv9ifycvJSOpu8P0RcJpIVnBCciANdESPklLHR7xUpKYXKcUTkMdT/mKQ0gnF6TUpxRLO0Bck1LkaBZS+3HL0UxrtAktt0T/wAXRb7olCY/GGowtDY2jyXBw4nOaT6R3cuXhFtBjcTSa8sc3vRIU27h+VA4ai4hrqjRqiJ5olrHGwW7JGEHwxqzBCU5/KbCMU1jxBghQ0aNCYdARDcIAJ4qnzDAGqCAYcNkmVOVc+h8UuL+Jef7VhzxHomPySidiFiTiKuHcGVHGFb0cY+NQdI8VnlhnHTNUcqZfDIaYvAKgxOTUZsAhaOZTAMhF/iTYfJFJrYHIgfktPkFNl2S4c1GB4ABcByTzVbI1SJ4qSqwSDuEWm10xHNlji8JTpvqtZENA4cxKoMFlgY8vZxEHojzVPKB9UKcfpdDQkjcVRI37LzLsRIHhZWHtVmcuxMnUPdcSAeBLTBjzsrl74AIWpIqskxjtTgWxZGUdrqifS1n3yOitqFGw7xPiUHsZMfiMM0+8LeCCqMawWcenJWT5iEFXoE/CrIsnJlZXJPuugDmgaOWAkyZPMfVW4wgNoS1KOmwUlKg8mwQgMAEXR9GqGUTtLtyqvNnAMcPiIjooqWJL26Rws7kEi7EbFxtfRTJ5/QbKLBUtLGjju7qblDYirrqAcG3PlsFOK0W+S14IezLnl/kLEb8UwVeBUD6sdVHSqau6tFGctMMYCl1/JDNNoSlyahWyUvTdSh1rgUSEhcm6k3UkLlKIOJXEpjikQoJJqXJkJUaIZ2nvDQjX0iHUSSCCe9HCOasWZdAVTl+BNM1AXE6nTB4LlYnjacn2zpZudpLRal2p1rgbI2lTQ+BPgrBrVqwRVc/bM2R0+PpEBagqrIcTzVjUcAhqzp4KryeLVex8Np36AMZgWV2wRsqbDYJzH6X3b8K0T8Qxgu5o6kIKvm2H41G/VUpSaquy7kl7Hf7dI8FwokGTcDZDU+09JpiCRzCgxXaphHdpnzICkcM3tDSyx+yy1l5uLBOZivZ8JCzVTtHU+FrR6oWtm1Z2746ABWLxZlb8iBr/wAdJLogcllM/wA9gOazc7kfQKvr4yoRBe4jqocnwJxGLw9AfFUaXf0tOp0+QjzV+PxkpcpFOTyLVI9Xq4D2OCwNOLhhn+otDj/7HyUWFxJAgra5nl/taGkDvMIc3yEEfIlYqvRgzw+hUzxqdhwy+NEGIfeytssxQIg+aq3U5StkGQqHGy1SNI2qNk2u9vOypG4uN1BUxU2nj6I8WNyRoagHDzQGJqADoEBWzBoHvbeKqsfj3kGB87D1UcWyckQZxjZcGNuTc+EbKQ1xRokkx8RJVZgqUTUebm5nkqvtC99ehWcJDKYBHjDhuioLpCN+y/wbwRMi9/nspfajY8F5UatQQQ9w6EqxwWbVm/8AIT1utqVdIxPt2zfvqyZRmCZPfWPwvaA21tkeH6LT4HO6LwAHR4GxRBRbEphck1giQZTCU4o8uSakwpQgQWUspspJUog7UnAqKU4FQhJKVNlciSzqmILxLTAm56IZ+IpMu57R1N1hMTmNUunW4aiZAJAv4KCJ3Kxy8dN/z6NUctL+m2f2poMPd1O6D7lC4jtu7/jpAeLjPoFlg1PDFbCCgqRXKXJ2WOI7RYmoZLwP6RCCqYuq7eo8/wDYpoanBqZQiu6A5Mj0k7pRTUsLoTC2RaEopSpFO0I0CwbRCTWiHhCvKNEsZVPFaj/SDBa8ZUqke4yAfFxv6D1WXfsvT/8AR/ChtOo7i50n5BMkKz0yms12myvSTVb7jruH5T+bofutME5zQQQRIIgjmIKE4KUaYYzcZWjzb2U7JHMVxnWXtovhswRMcrxuq19wufK4umbk1JWgcBK2mDwTa/uk8QYXUe6d5m91LIMxOlomyqq/ft8/0RWMdqqBp2A1deCkwdMGwt6o6I2Vb8E+oW02iXO9ArTtLlLaOBq0mi5pku6xK1uU5ayjTDxd7hdx5GbD5eqqe1TZoVPFp+i1Rw8Vb2ZpZeTpaPCHBSUwEtVtz1UbU72IgljUSxiFpFF03XhQgXh8TUZ7ryPOysKWfVh70OHyVYAnQoA0dHtCw2c0t9QrHDY6m/Z4lYxKLKXQKRugkWPo4+o3Z56G6ucvzlzzBaOqNoFFwnhcwzdSMamoAq5dC5GwH//Z"/>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2" name="AutoShape 2"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604" name="AutoShape 4" descr="data:image/jpeg;base64,/9j/4AAQSkZJRgABAQAAAQABAAD/2wCEAAkGBxASEhUSEhIPFRIVEg8QFRUSDw8VDxAQFRIWFhUSFRUYHSggGBolHRUVITEhJSkrLi4uFx8zODMtNygtLisBCgoKDg0OGhAQGi0dFx0rLS0rKysrLS0tLSstLS0tLS0tLS0tLS0tLS0tLTc4Ky0tLTctKy0tNy0rLSs3KzcrK//AABEIAJ8BPgMBIgACEQEDEQH/xAAcAAABBQEBAQAAAAAAAAAAAAAGAQIDBAUABwj/xAA9EAABAwIEBAIIBAQFBQAAAAABAAIRAwQFEiExBkFRYSJxEzIzc4GRobIHFEKxI1LB8GKi0eHxFSRDY5L/xAAZAQADAQEBAAAAAAAAAAAAAAABAgMABAX/xAAjEQACAgIDAQACAwEAAAAAAAAAAQIRAyESMUEEQlETIjIU/9oADAMBAAIRAxEAPwDyMpQ5RhyWVIqSZlweVHK6VrBRI5ybKbKVawpHKTNooiV0ooxbbUAbJTvzzy0NBOVUBJMclZFOBpI+gTKIjkS53dtuic1gPrAfNV6bDyJ/qrbbd7hz+W6PJIyg2MZ6PYiTyTm3jGyMvzVi2wh51gq/TwLXUEnlpzSvLFFY4ZPwxzdkzAj+qdQrmDOpRBTwT/Cnf9IaORjaI1SfzIf/AJJg8ypSdu2CobikBtGqILrA2/pWRXwh42J8jsissWLL55opW9y5hkbc4U9a8LiDJVevRc3QiJ58gonMLe45Hqn7I009iVTqmEp79dUxToqh+bQfVIU2V0rAOVzDq+V4KpEp9E6hYwUVr2csq1SfIWDc1IaCrdhdTpPRBhSCLDXRUHwCJCNUK2bvE09wizv2U2EpYrSzUnt6td+y8YI/che4VGy0g8w79l4riDC2q9vR7h9VTF+hMiNfh12hHeURNKFuHnnMUTs2TyBHZz0wp7gmEJRhpSykShEDFCJuAz/Fqj/1tP8AmKGQibgL21X3TPuKIGeVhqXKnLktlKODUhanQuQAdlXQuXIms6FDcu2AUxKrABx1+aaKFkXbKk31iTvzUwYKjtJI+ifQbIger/VaeDWYJJKMpUgYocmOssPPT/hbNtYwNlataC0adNccpts9aGNJEFC0CsNtgp6bFM1qSyq0VfQJDbdBKvtp9VxbCwTMfb9lWr2g6LVqSoXN0WTroDoGL3D2kbIeubHJrEsJ8X+HuEdXNJY13S3VYZGjmz4YtaAutSymJkbg8o6KIrRvrUtcf5Tt5rPqAhdPezz0qdHQkK5clCcF07ea6FwKBjRriWKC3r5SrNv6nzWcR+6xgsw+4kDzCOKBloPZeX4bcwYXpWD1c1JvkkkgliJ/ZeQ8WUcl1VHeV7CQvL/xDoxdZv5mN+ibE9iz2jIwN8VQOoRdS2QThxio090a2+ypJCwHOTCpHKNyUYQrgEiUImYqJeAfbVfdN+9DKJ+AfbVfdN+8rAZ5L+aHRONwOiqyF0qnAlzZaFwoDcuTdEwhHiDkyU3Lk6ncGddlBCbC1DcjW3Cq06XiH9yn2tYxGifTqa/3KyQG7Ne2EDYdFtYTTED6rBsC76SZRNggEKeXo6PndSNmhyVxqpM3kK20Hf8AsrhfZ6vhZYeSs02qO1ZIn/lXWUwdAskZsiyykLJCu07UkwE99oQOXzT8SfNmVkUdSnEd1ffTXPaCIQ4htmTc20LJvrbsER3Oyy7sShVBu0BeK0NPisa9pidN41RZi1EQhy7pw2efNdWJ2jzvoXF2ZGVLCWUuib0l4NhNcE8lNcgwo0bEy2FRqiCQrOHHX4KO8b4kAjKToI816PwhcZqcTsvNWo64Edo4Iy6BYYFeffiVQ8THx2XoRCEPxHo/wGu6OASQ7A+jzm3dDge6NbM+EeQQR+6M8OdLGnsFaSJwey4Qo3BTQoyFMqMhNhSJEwtjQETcBe2q+6b95Q2iXgL21X3TPvKJjxohIlzDmuViRwCemErsywKFKaV0pEAosW5hWqAAeNJn5BUaTloWx8Q3WN6a9OmYnpA05yiXBqUNjnoh6nXMjSGt1PcrcwivrE+tr3Cnk6OjB/o26Qkq9TYq1vTgq/SauGR6aRPS0VsaRCoUXg/BWqVSVkMX6dyBrKkZcNPIFVGUwRz/AKJfQdNlSxKo6uBM8lE5spTTcCpzTOWY5xosYza7Ss+qzeVr3DwAdRpvqsLEcTotGrh8FmrBaRm4nT0nkhXFhDT3K1cRxynEMn6lDd5eOfoq4zl+hpopPCQJ2YJEz7OdbOXLiUkrWZot2DvEuxIeIHqoLR0PCt4i3YoBSKKMuB6kOI7BBqIuEq0VW/BF9GaPTUO8c2+e1f2g/JEHdU8ZoZ6L28y0/OFKL2B9Hh7UYYI+aTfksJuFP6dQtvCKDqbYcul7RJdmtGiYVI3ZNcFItQwlNTiF0JhaEARJwF7ar7pn3FDgRHwJ7ar7pn3FFGZ4wuXJVUkIuSpFjCroXJQsYdRGqKcHsM1L0kEjPE8pCFaR1Xof4eXDX0K1u4ifatHM9UknRXFFSdGfVpDSHAb6FXcFcC4mNRCXEMJqNMuboXAg8h2XYayH6ddUkncSuOPGdMLbQSmX1zlBg/LddaPTKmHZn5pMdOq5Ed8iiypdO9Rgg9HQT5lPbRv2zA+TgfmrtW5FJuoPkN5WXiuPXVItbDWscJzaujoXd1SGyU3XpPRxPEWmHNj4aLVp4tXeACGiFVwp1Wvb+mfVLXa6OaIcBzA3TrKm525+iMmzQV7NSnfujxAbqa4vMug0lsqGiwDTdNxqiPRmPWypLLVowL65a8wMzjzgkCe6wLl9BrjnFR3iDSG6U2vOoa4olwG3EZmnUHXafquxLBKFR5qFvjzB51gFw7bJoyRHJBsyrxwo02u/LNDHDQtIdI6k8lk1sPbUYagideWkIjxShUe3JLcogAN6KX/pxbRDYPVNzFeHR5hVGunWPiE1XMVt8lUjkZcPiVUTnLVOhEickKBhaZ1C0rweCfJZi1na01jGUtPAqmWq3zH7rNcIU9nUyuB7hMA9koGWhLWGh8j+yq4PWzUmnsFdcJUV2E85uGQ53YldRVzFqWWq4d5VVgXX+JL8i01I5cxKVAoRELk4pqZGECJOBvbVPdN+4odRHwP7ap7pv3lFCs8ZKROqtgkdCmlWJHLkkJ7WrUBsauTi1dC1Gs5rJW9wq9zLqk4OjM4MPTKdIWLTWhTmNDryPMeSEloaDpnul3hnpGmkY1GhPJA9exdb1XNI0kBrjs5vNX+GeJ3XDAx5La1PKC4frbEZlc4kY4hjjqNWzz15rktw0z02o5KkivbVQVq21SRpGu6GqDiwkctgtrC3QNeuilRS/Cevhzj4t+3JPZQpiA5hPw2Whb1OqvsoscJ5opDNIxKlJm2oHSITre3ySY0OwWg9sn5plYs2lFoMUilljVS13S3ZQ1KgOqmthmBhKkPoGLZ5ZVdGgB1HVbtJzKmpHRZGOWZZ/EEyD4j2VnC70A5HayMzT1HRHiLa6Nmjh1I6xqq2IMJ05KzSuQNuir3lYIKJrSPMOLKcPafMLDRFxm8Go0Duh0LoXR52TchUhCUhKAiIMK1bMyw+SzC1aeFO0IWoFmaW6nzStMFS12Q5w7qIjUJqBez0zhCvmotnoiM/6IV4H9kOyKioPsY8743qvZcZW82grIsb5+YB+xRpxRagva+B6sbIdvqIjNAEdl345Jwo5pp8rLdMd04ptH+gUkLmaLp6IiEkKUhRlYwgRHwR7ap7pv3lDoRHwR7ap7pv3FFAZ4y9xJJO5TU8tTSFdkUIFJTCjClYsgHOKRc4JIRNQsqxRMqtlVq3I6oAei1aXTqVQPYSHAjyI6L0qjfi6pAN0LWh7uk9l5YQNY5boo4SoVKjKrmZopNAdB08WwUcsbOr58jTCCrsPNbdAeGeywmOljD3hENs2Wrm6O9bZNa1D1Wra3eULEqMczUahOZXdEx+6Fj1Rdv7skw39W0bp3ofBHPVV7emGjOTLj9B2UtWsmSEc/CqNBBHc9wreHXDWOk7bhOY3uE64ogs1yz9UaG5yMziS8YWk/qMgAc+yw7Jrmw+oIgQ0fyjv3WndsYzU+tyO8LDxLEGgAAEyd9dSjWibuzcp3nhzD/kKW/Y4tmI0n6KDh22zUy50lx0y8mrUxxwY3LJ0AG3ZL6N4eV8UUSKo6xr5rIWvxFcA1zBmBHx5rLKt4cDexoTmOTUoQQX0c52qu4a4TCoEqewMPCItE+IiH+aqtbLgruLN1BUdjTzOTADzgoQ1w7AonQ1wz4XR2RIoMdGRxDTloPQoUxGhUeIaNJRrizZpnqIQ48D+yur5260c+ZbKNuCAJGoEKwm1N+yVoSz7HhHQhURCmIUbglGGhEfBHtqnum/eUOoi4I9tU9237isZnjeUdUuVbFXD2tdslFozsrELMcN809rCdAD8lp5qQ5hWLC7otdJIgdkUBsyRZ1N8jvkkfbuG4hEVfitmzaYjqVQubn0sOiEzoCsxXNUZhWrpseSrtoFzg1upOySx0i1Y2pfJJhjfWPVexfhlgrfylRplpuBmHwnLK88t7YMphhHIA9yvauFg0UqTmxlLG7bADSFh4nn93ZPovdReIc0/A+S2MMuA5o5HZGHG+BfmaAqUwPTU5OnrPp8wvObO4ymdO/Y9Fx5I0z0MORSQW0yI5FNp0xsYVO1uQ4KwKilZ0UV79ryA1hyydTEx5KGaURUNZrhzaZatIOBOqhu7dp05fVMpITirsqU20tT6cxt31V91nT1/wC4bAAPc/BUaWGNmQY57arQfTEASP8A4CdMeo/spvoWbQHkvqO18JBAPkhzGKuciGgAaAAatb5ojq27Z11Hc7LOvaUzA7ac0WzVEtcKVwKccxr5rL4rxaC53IeEa/r6Kag70NN24OUnygLz/FL41dJ0nN5uPNLFWznyS4lKuZMnc6pspaqarHIhVxKRclCxFLbuhw8woSFzTqjYDXxNsgFWMItBupadHMz5FaeH0AGoNhUUauFnK9vwROUKUzBae4+SKxskC0VcQZmpuA3yleZ1bS411fuea9TehmuQCZIiT8F1/LNwutkM0OXphYfTqNbD5+KvNKZVumOOVpBKc1DNd7NjSrQpUZTymOUkylDURcEe2qe6b95Q6iHgf21T3TfvKKAzy91497yToFBiD3ToVoPt6b3jIXa6nsqOKUWtqFrTMBWIqjNJPNcHFSGlOyR9IhBMIY/h/gFvducKkktgwjHFvw+b/wCEwByKDPwwuG0rh9SocrAzUnYmdkfYhx2wSKFJzz/M/QfAKqarZKSdnnfEXD9ehAcznuAlwuxZTEnVx1np2WzimK3FczWJjkAIaPgs9Ix0TiDtpPNFfAGOCi8W9Zx9E8gMJ2Y+dp6FCLJ6KUgkeUR1nqEB0z6Ht25f2/vshXirg1tTNVtwA/d1MaNeebgsLgjjkMDbe8dDRAZWOsmdA/8A1XqDKkw5paQdiDII6ylklIdOUHZ4jlqUnFrpEaEHQjstGjVDoy7r0nHeHKN0JPhqcngaHzHNeeYpw7XtnHM0lo2c3VsdRGy5J4mduLOpaH29wCYcpyZWQap579f9VLb3ZBhymo0dHKzUpU1PkGyhoV2dU/8AMDlCISOvQCpOEHVpjyVyvdAjcaLIxLGKbGy5zRHOf2TUxeSRj8a3YZRdGmbw/MLzJtVwCIuL8SdWy5Qck6aauPIrNpYO+AXaE65TzC6McKR5+edyJsOtHVaZJIbBgabrquF1W9HeSuW79Mo8Lhprt/urdOvGjtO41Co4klOgee1zdwR5hJKKcwO8HzCrVsLpO1ALT1B0+SV4xuYPpjlo3GEVBq2HD/Ms+oCNCCPMJXFoKkmE2GVf4Z8lYtr4RCycJfLYVCq9zXOg80tDphnTvZRhY1g5jT2C8gp37gi/h3Gf4YBOolI0C7DggLz3HqFV1y5jZjePNFVri08wsbFn/wDdMcP1N/ZdHySqRDMtGbaYM6nLidY2Vii7Ra1ZhLXeSwWvjTunztt2zYqS0WXOUbioy9IXKHRUdKI+BfbVPdN+4oZBRNwH7ar7pv3lFAPPOEKzRXAqepqJPdE3H3DFOnT/ADFGOU67oTw7DXmHEgDkNz80UfxXsyVHkt00JkLpVVRztPlYD2tvUefA0/LREFhgE+v/ALBb9C2a3QAKwGpUhilbYcxo2B1+HyVv0YGwCkISwiayjiTJbKyW6FbV96sLGe3VKGy3ThSFyr0gnQn0IOqQd/8AZFPCPFte0im6X0v5XHYf4T17Iat6UnXZTvpz5beR5JJLWjow5OOntHveE4rRuGB1JwI5jm09CORV2oBEEAg8iJBXhXD9/cU3l9A5X02lzgT4KjRyI6r1XhHiqnfMiC2q2A5seGex6Kal4y+X5nGPPHuJNiHCtrV1yljurNPoh684GePUqgjoWxKPo69YCZWCKgn2c38skeQ4nhlS3P8AEzAdYOX5qg8zs53wXs9zasqNyva1zeYIkIAx20s6DvC543JhphvlO6V4G/8AJaH0JL+wHObVdo1jyepdAHdbPCvAjS511ew8t8VKl+hsa5nTuVctsVw6mGk+mLtSfAII67rQrce2JHomisJBbOUZenmnjhkuxcmZPoBeLMN9Kxzw0AmvnblAEACAAsO0aHsyu1cJbPUBej3thLZGrTDgRofqgHiGk2hWzay7K6ANIPrD6LPRoRU4v9mZUoiYdrH0SutfCSCYEeYV+6ph2oHIFVGP0I/sp0czHSDqE9jk5rA4SNCo3EhExLKiqsB0IBSZ04IPYVog/LNb6vh/qsvE7ctdJGjtRGxWy5MrMFSk5p3b4h5HkklFDJmC2mIWjhGxHeVnNbp3VvBqniI7JJIdM221iNipadOrXcMphzZhVXq9w7Wiu0dZ/ZNhlxlYJrkhtxe3VLR4kbTyhU6daT9UX4vQzUnaDSfNAtu6HQurOuUeRDHqVGiEqSdEoXEdDFhEvAXtqvum/eUNok4B9vV90z7kRUf/2Q=="/>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9938" name="AutoShape 2" descr=" المهندس مجدي طلب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33794" name="AutoShape 2" descr="نتيجة بحث الصور عن خالد عبده رئيس غرفة الطباع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4" name="AutoShape 2"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6" name="AutoShape 4"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558" name="AutoShape 6" descr="نتيجة بحث الصور عن (اتحاد الصناعات)"/>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2"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 name="AutoShape 4"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 name="AutoShape 6"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8" name="AutoShape 8" descr="http://www.ahram.org.eg/Media/News/2016/10/24/2016-636129432182181631-218.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9" name="AutoShape 10"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0" name="AutoShape 12" descr="وفد سلوفيني يزور القاهرة مطلع ديسمبر المقبل لتعزيز العلاقات الاقتصادية بين البلدين"/>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 name="AutoShape 14" descr="http://www.ayoooh.com/newswp/wp-content/uploads/2016/10/0fbbimages2.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4" name="AutoShape 16"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6" name="AutoShape 18"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428" name="AutoShape 20" descr="نتيجة بحث الصور عن وفد سلوفيني يزور القاهرة لبحث عدد من المشروعات المشتركة"/>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 name="AutoShape 2" descr="http://www.ahram.org.eg/Media/News/2016/9/27/2016-636106057714926634-492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4" name="AutoShape 2"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08" name="AutoShape 4"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0" name="AutoShape 6"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2" name="AutoShape 8"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514" name="AutoShape 10" descr="http://www.ahram.org.eg/Media/News/2016/9/27/2016-636106057714926634-492_590x315.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 name="AutoShape 2"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 name="AutoShape 4" descr="نتيجة بحث الصور عن وزير الكهرباء"/>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6" name="AutoShape 2" descr="نتيجة بحث الصور عن صناعه الادويه"/>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68" name="AutoShape 4" descr="http://www.ahram.org.eg/Media/News/2017/10/16/2017-636437874876910538-691.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58" name="AutoShape 2" descr="http://gate.ahram.org.eg/Media/News/2017/3/21/2017-636256971048868234-886.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5362" name="AutoShape 2" descr="http://www.ahram.org.eg/Media/News/2017/1/20/2017-636205391378354628-835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 name="AutoShape 2"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6" name="AutoShape 4" descr="سحر نصر وزيرة الاستثمار في مؤتمر صحفي بمجلس الوزراء - صورة أرشيفية"/>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1272" name="AutoShape 8" descr="&quot;مواد البناء&quot;: بدء تطبيق استراتيجية 2020 لمضاعفة صادرات القطاع أغسطس المقبل"/>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7" name="AutoShape 2" descr="المهندس ابراهيم المانسترلي"/>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0" name="AutoShape 2" descr="Image result for ‫أحمد محسن مدير عام منطقة وسط القاهرة الأولى بالبنك،‬‎"/>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3" name="AutoShape 4" descr="http://www.ahram.org.eg/Media/News/2016/7/7/2016-636035200838217295-821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 name="AutoShape 2" descr="http://www.ahram.org.eg/Media/News/2018/1/2/2018-636505222736379725-637_590x315.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8" name="AutoShape 2"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9460" name="AutoShape 4" descr="http://www.ahram.org.eg/Media/News/2018/2/24/2018-636551039621491029-149.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1" name="AutoShape 2" descr="http://www.ahram.org.eg/Media/News/2018/3/14/2018-636566633912604202-260.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25" name="AutoShape 4" descr="ÙØªÙØ¬Ø© Ø¨Ø­Ø« Ø§ÙØµÙØ± Ø¹Ù Ø§ØªØ­Ø§Ø¯ Ø§ÙØµÙØ§Ø¹Ø§Øª Ø§ÙÙØµØ±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6" name="AutoShape 4" descr="ÙØªÙØ¬Ø© Ø¨Ø­Ø« Ø§ÙØµÙØ± Ø¹Ù Ø§ÙØªØ¹Ø§Ø´Ø© ÙÙ ÙØ¨ÙØ¹Ø§Øª Ø§ÙÙÙØ§Ø¨Ø³ Ø§ÙØ¬Ø§ÙØ²Ø©"/>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62" name="Rectangle 61"/>
          <p:cNvSpPr/>
          <p:nvPr/>
        </p:nvSpPr>
        <p:spPr>
          <a:xfrm>
            <a:off x="1889125" y="2971800"/>
            <a:ext cx="5349875" cy="2031325"/>
          </a:xfrm>
          <a:prstGeom prst="rect">
            <a:avLst/>
          </a:prstGeom>
        </p:spPr>
        <p:txBody>
          <a:bodyPr wrap="square">
            <a:spAutoFit/>
          </a:bodyPr>
          <a:lstStyle/>
          <a:p>
            <a:pPr algn="ctr"/>
            <a:r>
              <a:rPr lang="ar-EG" sz="1400" dirty="0"/>
              <a:t>قال الكيميائي سعد هلال رئيس الشركة المصرية القابضة للبتروكيماويات، إنه جار اتخاذ الخطوات التنفيذية لإنشاء مجمع السيليكون المعدني ومشتقاته، بتكلفة استثمارية 700 مليون دولار، بالمنطقة الصناعية بالعلمين الجديدة.</a:t>
            </a:r>
          </a:p>
          <a:p>
            <a:pPr algn="ctr"/>
            <a:r>
              <a:rPr lang="ar-EG" sz="1400" dirty="0"/>
              <a:t>جاء ذلك في تصريح اليوم الثلاثاء، خلال اجتماع الجمعية العامة للشركة لاعتماد نتائج الأعمال لعام 2022/2021، برئاسة المهندس طارق الملا وزير البترول والثروة المعدنية</a:t>
            </a:r>
            <a:r>
              <a:rPr lang="ar-EG" sz="1400" dirty="0" smtClean="0"/>
              <a:t>.</a:t>
            </a:r>
            <a:endParaRPr lang="en-US" sz="1400" dirty="0" smtClean="0"/>
          </a:p>
          <a:p>
            <a:pPr algn="ctr"/>
            <a:r>
              <a:rPr lang="ar-EG" sz="1400" dirty="0"/>
              <a:t>وأشار هلال إلى أهمية المشروع الذي سيقام في سد الفجوة الاستيرادية من مادة السيليكون، ما يدعم استراتيجية للاستغلال الأمثل للثروات الطبيعية وتعظيم قيمتها المضافة.</a:t>
            </a:r>
          </a:p>
          <a:p>
            <a:pPr algn="ctr"/>
            <a:r>
              <a:rPr lang="en-US" sz="1400" dirty="0">
                <a:hlinkClick r:id="rId3"/>
              </a:rPr>
              <a:t>https://</a:t>
            </a:r>
            <a:r>
              <a:rPr lang="en-US" sz="1400" dirty="0" smtClean="0">
                <a:hlinkClick r:id="rId3"/>
              </a:rPr>
              <a:t>bit.ly/3Cfa1Ta</a:t>
            </a:r>
            <a:endParaRPr lang="en-US" sz="1400" dirty="0" smtClean="0"/>
          </a:p>
          <a:p>
            <a:pPr algn="ctr"/>
            <a:endParaRPr lang="ar-EG" sz="1400" dirty="0"/>
          </a:p>
        </p:txBody>
      </p:sp>
      <p:sp>
        <p:nvSpPr>
          <p:cNvPr id="24" name="AutoShape 2" descr="https://file.akhbarelyom.com/images/images/large/7201831213729.jpg"/>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13314" name="AutoShape 2" descr="Ø§ÙÙÙØ§Ø¡ Ø¹Ø¨Ø¯ Ø§ÙÙØ¶ÙÙ Ø´ÙØ´Ø© - ØµÙØ±Ø© Ø£Ø±Ø´ÙÙ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170" name="AutoShape 2" descr="https://www.shorouknews.com/uploadedimages/Other/original/zsdgdsfgdfgdfg.jpg"/>
          <p:cNvSpPr>
            <a:spLocks noChangeAspect="1" noChangeArrowheads="1"/>
          </p:cNvSpPr>
          <p:nvPr/>
        </p:nvSpPr>
        <p:spPr bwMode="auto">
          <a:xfrm>
            <a:off x="762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6" name="AutoShape 2"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41988" name="AutoShape 4" descr="Ø±Ø¦ÙØ³ Ø§ÙØªÙÙÙØ© Ø§ÙØµÙØ§Ø¹ÙØ© ÙØ´Ø±Ø­ ØªÙØ§ØµÙÙ 8 Ø¢ÙØ§Ù ÙØ´Ø±ÙØ¹ Ø¨ÙØ·Ø§Ø¹ Ø§ÙØºØ²Ù ÙØ§ÙÙØ³ÙØ¬"/>
          <p:cNvSpPr>
            <a:spLocks noChangeAspect="1" noChangeArrowheads="1"/>
          </p:cNvSpPr>
          <p:nvPr/>
        </p:nvSpPr>
        <p:spPr bwMode="auto">
          <a:xfrm>
            <a:off x="168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a:endParaRPr lang="en-US" dirty="0"/>
          </a:p>
        </p:txBody>
      </p:sp>
      <p:sp>
        <p:nvSpPr>
          <p:cNvPr id="70" name="Rectangle 69"/>
          <p:cNvSpPr/>
          <p:nvPr/>
        </p:nvSpPr>
        <p:spPr>
          <a:xfrm>
            <a:off x="1676400" y="2737030"/>
            <a:ext cx="5807075" cy="338554"/>
          </a:xfrm>
          <a:prstGeom prst="rect">
            <a:avLst/>
          </a:prstGeom>
        </p:spPr>
        <p:txBody>
          <a:bodyPr wrap="square">
            <a:spAutoFit/>
          </a:bodyPr>
          <a:lstStyle/>
          <a:p>
            <a:pPr algn="ctr"/>
            <a:r>
              <a:rPr lang="ar-EG" sz="1600" b="1" dirty="0"/>
              <a:t>استثمار 700 مليون دولار لإنشاء مجمع للسيليكون المعدني بالعلمين </a:t>
            </a:r>
            <a:r>
              <a:rPr lang="ar-EG" sz="1600" b="1" dirty="0" smtClean="0"/>
              <a:t>الجديدة</a:t>
            </a:r>
            <a:endParaRPr lang="ar-EG" sz="1600" b="1" dirty="0"/>
          </a:p>
        </p:txBody>
      </p:sp>
      <p:sp>
        <p:nvSpPr>
          <p:cNvPr id="26" name="AutoShape 2" descr="Image result for â«ÙØ±ÙØª Ø§ÙØ®ÙÙÙâ¬â"/>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7" name="Rectangle 26"/>
          <p:cNvSpPr/>
          <p:nvPr/>
        </p:nvSpPr>
        <p:spPr>
          <a:xfrm>
            <a:off x="3866306" y="2869052"/>
            <a:ext cx="184731" cy="400110"/>
          </a:xfrm>
          <a:prstGeom prst="rect">
            <a:avLst/>
          </a:prstGeom>
        </p:spPr>
        <p:txBody>
          <a:bodyPr wrap="none">
            <a:spAutoFit/>
          </a:bodyPr>
          <a:lstStyle/>
          <a:p>
            <a:pPr algn="ctr"/>
            <a:endParaRPr lang="en-US" sz="2000" u="sng" dirty="0"/>
          </a:p>
        </p:txBody>
      </p:sp>
      <p:sp>
        <p:nvSpPr>
          <p:cNvPr id="28" name="AutoShape 2" descr="Image result for â«Ø¨ÙØ±ØµØ© Ø§ÙÙØ®ÙÙØ§Øª Ø§ÙÙØ´Ø±ÙØ¹Ø§Øª Ø§ÙØµÙØ§Ø¹ÙØ©â¬â"/>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29" name="AutoShape 4" descr="Image result for â«Ø¨ÙØ±ØµØ© Ø§ÙÙØ®ÙÙØ§Øª Ø§ÙÙØ´Ø±ÙØ¹Ø§Øª Ø§ÙØµÙØ§Ø¹ÙØ©â¬â"/>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31" name="AutoShape 3" descr=" &quot;ÙØ·Ø§Ø¹ Ø§ÙØ£Ø¹ÙØ§Ù Ø§ÙØ¹Ø§Ù&quot; ØªØ³ØªØ¹Ø±Ø¶ Ø§ÙÙØ¸Ø§Ù Ø§ÙØ¬Ø¯ÙØ¯ ÙØªØ¬Ø§Ø±Ø© Ø§ÙÙØ·Ù ÙÙ Ø§ÙØ¯Ø§Ø®Ù"/>
          <p:cNvSpPr>
            <a:spLocks noChangeAspect="1" noChangeArrowheads="1"/>
          </p:cNvSpPr>
          <p:nvPr/>
        </p:nvSpPr>
        <p:spPr bwMode="auto">
          <a:xfrm>
            <a:off x="7778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2" name="AutoShape 2" descr="Ø§ÙØ¨ÙØ§Ø¨Ø© ÙÙÙØ²"/>
          <p:cNvSpPr>
            <a:spLocks noChangeAspect="1" noChangeArrowheads="1"/>
          </p:cNvSpPr>
          <p:nvPr/>
        </p:nvSpPr>
        <p:spPr bwMode="auto">
          <a:xfrm>
            <a:off x="9302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3" name="AutoShape 2" descr="خلال اجتماع المجلس"/>
          <p:cNvSpPr>
            <a:spLocks noChangeAspect="1" noChangeArrowheads="1"/>
          </p:cNvSpPr>
          <p:nvPr/>
        </p:nvSpPr>
        <p:spPr bwMode="auto">
          <a:xfrm>
            <a:off x="10826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rtl="1"/>
            <a:endParaRPr lang="ar-EG" b="1" dirty="0"/>
          </a:p>
        </p:txBody>
      </p:sp>
      <p:sp>
        <p:nvSpPr>
          <p:cNvPr id="30" name="AutoShape 2" descr="Image result for ‫المهندس جابر الدسوقى‬‎"/>
          <p:cNvSpPr>
            <a:spLocks noChangeAspect="1" noChangeArrowheads="1"/>
          </p:cNvSpPr>
          <p:nvPr/>
        </p:nvSpPr>
        <p:spPr bwMode="auto">
          <a:xfrm>
            <a:off x="12350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Rectangle 33"/>
          <p:cNvSpPr/>
          <p:nvPr/>
        </p:nvSpPr>
        <p:spPr>
          <a:xfrm>
            <a:off x="4513494" y="2700914"/>
            <a:ext cx="184730" cy="369332"/>
          </a:xfrm>
          <a:prstGeom prst="rect">
            <a:avLst/>
          </a:prstGeom>
        </p:spPr>
        <p:txBody>
          <a:bodyPr wrap="none">
            <a:spAutoFit/>
          </a:bodyPr>
          <a:lstStyle/>
          <a:p>
            <a:pPr algn="ctr" rtl="1"/>
            <a:endParaRPr lang="ar-EG" b="1" dirty="0"/>
          </a:p>
        </p:txBody>
      </p:sp>
      <p:sp>
        <p:nvSpPr>
          <p:cNvPr id="36" name="AutoShape 2" descr="د.مصطفى مدبولي رئيس مجلس الوزراء"/>
          <p:cNvSpPr>
            <a:spLocks noChangeAspect="1" noChangeArrowheads="1"/>
          </p:cNvSpPr>
          <p:nvPr/>
        </p:nvSpPr>
        <p:spPr bwMode="auto">
          <a:xfrm>
            <a:off x="13874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7" name="AutoShape 2" descr="عادل عبد الفتاح ناصر"/>
          <p:cNvSpPr>
            <a:spLocks noChangeAspect="1" noChangeArrowheads="1"/>
          </p:cNvSpPr>
          <p:nvPr/>
        </p:nvSpPr>
        <p:spPr bwMode="auto">
          <a:xfrm>
            <a:off x="15398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8" name="AutoShape 2" descr="http://gate.ahram.org.eg/Media/News/2014/12/3/2014-635532063495565854-556_main.jpg"/>
          <p:cNvSpPr>
            <a:spLocks noChangeAspect="1" noChangeArrowheads="1"/>
          </p:cNvSpPr>
          <p:nvPr/>
        </p:nvSpPr>
        <p:spPr bwMode="auto">
          <a:xfrm>
            <a:off x="16922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AutoShape 4" descr="Image result for ‫الكهرباء‬‎"/>
          <p:cNvSpPr>
            <a:spLocks noChangeAspect="1" noChangeArrowheads="1"/>
          </p:cNvSpPr>
          <p:nvPr/>
        </p:nvSpPr>
        <p:spPr bwMode="auto">
          <a:xfrm>
            <a:off x="18446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1" name="AutoShape 2" descr="Image result for ‫محمد شاكر‬‎"/>
          <p:cNvSpPr>
            <a:spLocks noChangeAspect="1" noChangeArrowheads="1"/>
          </p:cNvSpPr>
          <p:nvPr/>
        </p:nvSpPr>
        <p:spPr bwMode="auto">
          <a:xfrm>
            <a:off x="19970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0" name="AutoShape 2" descr="Image result for ‫الجمهورية‬‎"/>
          <p:cNvSpPr>
            <a:spLocks noChangeAspect="1" noChangeArrowheads="1"/>
          </p:cNvSpPr>
          <p:nvPr/>
        </p:nvSpPr>
        <p:spPr bwMode="auto">
          <a:xfrm>
            <a:off x="21494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5" name="AutoShape 4" descr="Image result for الاهرام جريدة"/>
          <p:cNvSpPr>
            <a:spLocks noChangeAspect="1" noChangeArrowheads="1"/>
          </p:cNvSpPr>
          <p:nvPr/>
        </p:nvSpPr>
        <p:spPr bwMode="auto">
          <a:xfrm>
            <a:off x="23018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AutoShape 2" descr="Image result for 69%  الفنادق الصديقة للبيئة"/>
          <p:cNvSpPr>
            <a:spLocks noChangeAspect="1" noChangeArrowheads="1"/>
          </p:cNvSpPr>
          <p:nvPr/>
        </p:nvSpPr>
        <p:spPr bwMode="auto">
          <a:xfrm>
            <a:off x="24542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5" name="AutoShape 2" descr="https://www.maspero.eg/wps/wcm/connect/275fd411-0049-41f4-a10a-8c685d2ff2e1/5c6229db421aa92f26793397.jpg?MOD=AJPERES&amp;CACHEID=ROOTWORKSPACE-275fd411-0049-41f4-a10a-8c685d2ff2e1-n2BCdAH"/>
          <p:cNvSpPr>
            <a:spLocks noChangeAspect="1" noChangeArrowheads="1"/>
          </p:cNvSpPr>
          <p:nvPr/>
        </p:nvSpPr>
        <p:spPr bwMode="auto">
          <a:xfrm>
            <a:off x="26066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AutoShape 2" descr="Image result for 500 شركة تتنافس علي جوائز الالتزام البيئي"/>
          <p:cNvSpPr>
            <a:spLocks noChangeAspect="1" noChangeArrowheads="1"/>
          </p:cNvSpPr>
          <p:nvPr/>
        </p:nvSpPr>
        <p:spPr bwMode="auto">
          <a:xfrm>
            <a:off x="27590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0700" y="312737"/>
            <a:ext cx="2133600" cy="10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AutoShape 2" descr="وزير الكهرباء يجيب على تساؤلات المواطنين أون لاين"/>
          <p:cNvSpPr>
            <a:spLocks noChangeAspect="1" noChangeArrowheads="1"/>
          </p:cNvSpPr>
          <p:nvPr/>
        </p:nvSpPr>
        <p:spPr bwMode="auto">
          <a:xfrm>
            <a:off x="29114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AutoShape 4" descr="http://gate.ahram.org.eg/Media/News/2020/8/12/19_2020-637328337726416605-641.jpg"/>
          <p:cNvSpPr>
            <a:spLocks noChangeAspect="1" noChangeArrowheads="1"/>
          </p:cNvSpPr>
          <p:nvPr/>
        </p:nvSpPr>
        <p:spPr bwMode="auto">
          <a:xfrm>
            <a:off x="2286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7" name="AutoShape 4" descr="IMC - مركز تحديث الصناعة - Home | Facebook"/>
          <p:cNvSpPr>
            <a:spLocks noChangeAspect="1" noChangeArrowheads="1"/>
          </p:cNvSpPr>
          <p:nvPr/>
        </p:nvSpPr>
        <p:spPr bwMode="auto">
          <a:xfrm>
            <a:off x="30638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9" name="AutoShape 6" descr="IMC - مركز تحديث الصناعة - Home | Facebook"/>
          <p:cNvSpPr>
            <a:spLocks noChangeAspect="1" noChangeArrowheads="1"/>
          </p:cNvSpPr>
          <p:nvPr/>
        </p:nvSpPr>
        <p:spPr bwMode="auto">
          <a:xfrm>
            <a:off x="32162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0" name="AutoShape 8" descr="IMC - مركز تحديث الصناعة - Home | Facebook"/>
          <p:cNvSpPr>
            <a:spLocks noChangeAspect="1" noChangeArrowheads="1"/>
          </p:cNvSpPr>
          <p:nvPr/>
        </p:nvSpPr>
        <p:spPr bwMode="auto">
          <a:xfrm>
            <a:off x="4904019" y="7550044"/>
            <a:ext cx="304800" cy="128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1" name="AutoShape 4" descr="https://www.shorouknews.com/uploadedimages/Other/original/2016_8_2_15_7_14_18.jpg"/>
          <p:cNvSpPr>
            <a:spLocks noChangeAspect="1" noChangeArrowheads="1"/>
          </p:cNvSpPr>
          <p:nvPr/>
        </p:nvSpPr>
        <p:spPr bwMode="auto">
          <a:xfrm>
            <a:off x="3810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3" name="AutoShape 2" descr="الجمهورية اون لاين"/>
          <p:cNvSpPr>
            <a:spLocks noChangeAspect="1" noChangeArrowheads="1"/>
          </p:cNvSpPr>
          <p:nvPr/>
        </p:nvSpPr>
        <p:spPr bwMode="auto">
          <a:xfrm>
            <a:off x="5334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4" name="AutoShape 6" descr="https://www.gomhuriaonline.com/Upload/News/5-9-2020_16_48_16_GomhuriaOnline_1599317296.jpg"/>
          <p:cNvSpPr>
            <a:spLocks noChangeAspect="1" noChangeArrowheads="1"/>
          </p:cNvSpPr>
          <p:nvPr/>
        </p:nvSpPr>
        <p:spPr bwMode="auto">
          <a:xfrm>
            <a:off x="6858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36" name="AutoShape 2" descr="http://gate.ahram.org.eg/Media/News/2020/9/23/19_2020-637364762385611298-561.jpg"/>
          <p:cNvSpPr>
            <a:spLocks noChangeAspect="1" noChangeArrowheads="1"/>
          </p:cNvSpPr>
          <p:nvPr/>
        </p:nvSpPr>
        <p:spPr bwMode="auto">
          <a:xfrm>
            <a:off x="8382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2" name="AutoShape 2" descr="http://gate.ahram.org.eg/Media/News/2020/4/3/19_2020-637215113852281779-228.jpg"/>
          <p:cNvSpPr>
            <a:spLocks noChangeAspect="1" noChangeArrowheads="1"/>
          </p:cNvSpPr>
          <p:nvPr/>
        </p:nvSpPr>
        <p:spPr bwMode="auto">
          <a:xfrm>
            <a:off x="33686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6" name="AutoShape 4" descr="http://gate.ahram.org.eg/Media/News/2020/4/3/19_2020-637215113852281779-228.jpg"/>
          <p:cNvSpPr>
            <a:spLocks noChangeAspect="1" noChangeArrowheads="1"/>
          </p:cNvSpPr>
          <p:nvPr/>
        </p:nvSpPr>
        <p:spPr bwMode="auto">
          <a:xfrm>
            <a:off x="35210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5" name="AutoShape 2" descr="Turathna Exhibition - معرض تراثنا - Home | Facebook"/>
          <p:cNvSpPr>
            <a:spLocks noChangeAspect="1" noChangeArrowheads="1"/>
          </p:cNvSpPr>
          <p:nvPr/>
        </p:nvSpPr>
        <p:spPr bwMode="auto">
          <a:xfrm>
            <a:off x="36734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7" name="AutoShape 2" descr="http://gate.ahram.org.eg/Media/News/2020/11/3/19_2020-637400110344478006-447.jpg"/>
          <p:cNvSpPr>
            <a:spLocks noChangeAspect="1" noChangeArrowheads="1"/>
          </p:cNvSpPr>
          <p:nvPr/>
        </p:nvSpPr>
        <p:spPr bwMode="auto">
          <a:xfrm>
            <a:off x="38258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8" name="AutoShape 2" descr="التخطيط تعتمد 200 مليون جنيه لسيوة و80 مليون للإسكندرية | أصول مصر"/>
          <p:cNvSpPr>
            <a:spLocks noChangeAspect="1" noChangeArrowheads="1"/>
          </p:cNvSpPr>
          <p:nvPr/>
        </p:nvSpPr>
        <p:spPr bwMode="auto">
          <a:xfrm>
            <a:off x="39782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0" name="AutoShape 4" descr="https://almalnews.com/wp-content/uploads/2020/12/IMG-20201220-WA0000-1-1600x1000.jpg"/>
          <p:cNvSpPr>
            <a:spLocks noChangeAspect="1" noChangeArrowheads="1"/>
          </p:cNvSpPr>
          <p:nvPr/>
        </p:nvSpPr>
        <p:spPr bwMode="auto">
          <a:xfrm>
            <a:off x="9906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49" name="AutoShape 2" descr="http://gate.ahram.org.eg/Media/News/2021/2/7/19_2021-637483206406995327-699.jpg"/>
          <p:cNvSpPr>
            <a:spLocks noChangeAspect="1" noChangeArrowheads="1"/>
          </p:cNvSpPr>
          <p:nvPr/>
        </p:nvSpPr>
        <p:spPr bwMode="auto">
          <a:xfrm>
            <a:off x="11430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1" name="AutoShape 4" descr="http://gate.ahram.org.eg/Media/News/2021/2/7/19_2021-637483206406995327-699.jpg"/>
          <p:cNvSpPr>
            <a:spLocks noChangeAspect="1" noChangeArrowheads="1"/>
          </p:cNvSpPr>
          <p:nvPr/>
        </p:nvSpPr>
        <p:spPr bwMode="auto">
          <a:xfrm>
            <a:off x="12954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3" name="AutoShape 2" descr="مكتب اعلانات الاهرام والوسيط - Home | Facebook"/>
          <p:cNvSpPr>
            <a:spLocks noChangeAspect="1" noChangeArrowheads="1"/>
          </p:cNvSpPr>
          <p:nvPr/>
        </p:nvSpPr>
        <p:spPr bwMode="auto">
          <a:xfrm>
            <a:off x="7178675" y="52920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4" name="AutoShape 4" descr="مكتب اعلانات الاهرام والوسيط - Home | Facebook"/>
          <p:cNvSpPr>
            <a:spLocks noChangeAspect="1" noChangeArrowheads="1"/>
          </p:cNvSpPr>
          <p:nvPr/>
        </p:nvSpPr>
        <p:spPr bwMode="auto">
          <a:xfrm>
            <a:off x="7331075" y="5444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9952" name="AutoShape 2" descr="https://www.gomhuriaonline.com/Upload/News/3-10-2021_12_40_42_GomhuriaOnline_241633257642.jpg"/>
          <p:cNvSpPr>
            <a:spLocks noChangeAspect="1" noChangeArrowheads="1"/>
          </p:cNvSpPr>
          <p:nvPr/>
        </p:nvSpPr>
        <p:spPr bwMode="auto">
          <a:xfrm>
            <a:off x="41306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6" name="AutoShape 2" descr="مخطط مجمع حلوان للغزل والنسيج تعرف عليه "/>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بوابة الشرو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119" y="964469"/>
            <a:ext cx="21907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shorouknews.com/uploadedimages/Sections/Economy/original/12713714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944" y="5107640"/>
            <a:ext cx="2451100" cy="106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06538"/>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amond(in)">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135013</TotalTime>
  <Words>711</Words>
  <Application>Microsoft Office PowerPoint</Application>
  <PresentationFormat>On-screen Show (4:3)</PresentationFormat>
  <Paragraphs>58</Paragraphs>
  <Slides>15</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BatangChe</vt:lpstr>
      <vt:lpstr>Calibri</vt:lpstr>
      <vt:lpstr>Georgia</vt:lpstr>
      <vt:lpstr>Times New Roman</vt:lpstr>
      <vt:lpstr>Wingdings</vt:lpstr>
      <vt:lpstr>Wingdings 2</vt:lpstr>
      <vt:lpstr>Civic</vt:lpstr>
      <vt:lpstr>للمزيد من خدمات المكتب تابعونا علي</vt:lpstr>
      <vt:lpstr> مكتب الإلتزام البيئى و التنمية المستدامة إتحاد الصناعات المصرية  أهم الأخبار التى نشرت فى الصحف فى مجال الصناعة والبيئة  يوم 27 سبتمبر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مكتب الإلتزام البيئى و التنمية المستدامة إتحاد الصناعات المصرية  أهم الأخبار التى نشرت فى الصحف فى مجال الصناعة والبيئة  يوم 2 مارس 6201</dc:title>
  <dc:creator>Dell</dc:creator>
  <cp:lastModifiedBy>Dell</cp:lastModifiedBy>
  <cp:revision>13751</cp:revision>
  <dcterms:created xsi:type="dcterms:W3CDTF">2016-03-02T11:19:53Z</dcterms:created>
  <dcterms:modified xsi:type="dcterms:W3CDTF">2022-09-27T12:48:13Z</dcterms:modified>
</cp:coreProperties>
</file>