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9" r:id="rId2"/>
    <p:sldId id="4147" r:id="rId3"/>
    <p:sldId id="4142" r:id="rId4"/>
    <p:sldId id="4141" r:id="rId5"/>
    <p:sldId id="4119" r:id="rId6"/>
    <p:sldId id="4120" r:id="rId7"/>
    <p:sldId id="4151" r:id="rId8"/>
    <p:sldId id="4124" r:id="rId9"/>
    <p:sldId id="4140" r:id="rId10"/>
    <p:sldId id="4158" r:id="rId11"/>
    <p:sldId id="4156" r:id="rId12"/>
    <p:sldId id="4157" r:id="rId13"/>
    <p:sldId id="4146" r:id="rId14"/>
    <p:sldId id="4159" r:id="rId15"/>
    <p:sldId id="2967" r:id="rId16"/>
    <p:sldId id="1317" r:id="rId17"/>
    <p:sldId id="9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D8502-D048-4307-A7F5-31CB37EC875B}">
          <p14:sldIdLst>
            <p14:sldId id="259"/>
            <p14:sldId id="4147"/>
            <p14:sldId id="4142"/>
            <p14:sldId id="4141"/>
            <p14:sldId id="4119"/>
            <p14:sldId id="4120"/>
            <p14:sldId id="4151"/>
            <p14:sldId id="4124"/>
            <p14:sldId id="4140"/>
            <p14:sldId id="4158"/>
            <p14:sldId id="4156"/>
            <p14:sldId id="4157"/>
            <p14:sldId id="4146"/>
            <p14:sldId id="4159"/>
            <p14:sldId id="2967"/>
            <p14:sldId id="1317"/>
            <p14:sldId id="9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434" autoAdjust="0"/>
  </p:normalViewPr>
  <p:slideViewPr>
    <p:cSldViewPr>
      <p:cViewPr>
        <p:scale>
          <a:sx n="100" d="100"/>
          <a:sy n="100" d="100"/>
        </p:scale>
        <p:origin x="426"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3,4,5,6,7,8,9</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70F4C-8A14-479A-AF21-D439CF0F4A93}" type="datetimeFigureOut">
              <a:rPr lang="en-US" smtClean="0"/>
              <a:t>1/22/2023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5FDFF-FC84-4EDA-8D29-8B87F185E1A8}" type="slidenum">
              <a:rPr lang="en-US" smtClean="0"/>
              <a:t>‹#›</a:t>
            </a:fld>
            <a:endParaRPr lang="en-US"/>
          </a:p>
        </p:txBody>
      </p:sp>
    </p:spTree>
    <p:extLst>
      <p:ext uri="{BB962C8B-B14F-4D97-AF65-F5344CB8AC3E}">
        <p14:creationId xmlns:p14="http://schemas.microsoft.com/office/powerpoint/2010/main" val="4477892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3,4,5,6,7,8,9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E5857-E0FC-4D07-B6FF-819F3059A8B2}" type="datetimeFigureOut">
              <a:rPr lang="en-US" smtClean="0"/>
              <a:pPr/>
              <a:t>1/22/2023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0CC05-779F-452C-88D8-63838EE36008}" type="slidenum">
              <a:rPr lang="en-US" smtClean="0"/>
              <a:pPr/>
              <a:t>‹#›</a:t>
            </a:fld>
            <a:endParaRPr lang="en-US" dirty="0"/>
          </a:p>
        </p:txBody>
      </p:sp>
    </p:spTree>
    <p:extLst>
      <p:ext uri="{BB962C8B-B14F-4D97-AF65-F5344CB8AC3E}">
        <p14:creationId xmlns:p14="http://schemas.microsoft.com/office/powerpoint/2010/main" val="273512056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2</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85564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11</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1242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12</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39165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13</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36736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14</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421549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16</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87569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3</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32870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4</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7379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5</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35112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6</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33108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7</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82605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8</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98753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9</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1188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10</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58593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477829-055C-4BC5-AC4B-A73F52474019}" type="datetime1">
              <a:rPr lang="en-US" smtClean="0"/>
              <a:t>1/22/2023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E4E70-0EB1-4BEE-B2A4-55488AFD5810}" type="datetime1">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5DDA1F-FD4B-4208-AA39-D1FBA25D59C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C25DDA1F-FD4B-4208-AA39-D1FBA25D59C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EE1C4-BC33-4FCD-9B4F-20C0CAB6D6E5}" type="datetime1">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216500-D0DF-4487-8D21-FEE5E7EE86B8}" type="datetime1">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25DDA1F-FD4B-4208-AA39-D1FBA25D59C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BF14B4E-2808-47FA-8CDA-083FC18DFDE8}" type="datetime1">
              <a:rPr lang="en-US" smtClean="0"/>
              <a:t>1/22/2023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2E1D8BB-3F3B-4212-8888-E7F781A0DC5D}" type="datetime1">
              <a:rPr lang="en-US" smtClean="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5DDA1F-FD4B-4208-AA39-D1FBA25D59C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5E8C74-6AE7-4CC1-91EA-DAE9E7782B52}" type="datetime1">
              <a:rPr lang="en-US" smtClean="0"/>
              <a:t>1/22/2023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25DDA1F-FD4B-4208-AA39-D1FBA25D59C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6BDBDF-B8F1-49D0-8A9C-B4FCE63F4B22}" type="datetime1">
              <a:rPr lang="en-US" smtClean="0"/>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25DDA1F-FD4B-4208-AA39-D1FBA25D59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E98E58-0152-46DF-84FA-29E763399B2E}" type="datetime1">
              <a:rPr lang="en-US" smtClean="0"/>
              <a:t>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5DDA1F-FD4B-4208-AA39-D1FBA25D59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8672AAA-D0FC-47AA-8C31-807499FCFADE}" type="datetime1">
              <a:rPr lang="en-US" smtClean="0"/>
              <a:t>1/22/2023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C25DDA1F-FD4B-4208-AA39-D1FBA25D59C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ADDB129-9773-4B0B-9203-5F0A2A9E6DDE}" type="datetime1">
              <a:rPr lang="en-US" smtClean="0"/>
              <a:t>1/22/2023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34E1DD-9CD5-4229-8A09-387C04449D0C}" type="datetime1">
              <a:rPr lang="en-US" smtClean="0"/>
              <a:t>1/22/2023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5DDA1F-FD4B-4208-AA39-D1FBA25D59C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iZlrU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bit.ly/3R0aC1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bit.ly/3kDBVS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hyperlink" Target="https://bit.ly/3ZTZgQ7"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hyperlink" Target="https://bit.ly/3QV9ko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C:\Documents%20and%20Settings\Nada\My%20Documents\Downloads\Background%20Instrumental%20Music%20-%20Instrumental%20Music,%20Background%20Music%20Instrumental.mp3" TargetMode="External"/><Relationship Id="rId6" Type="http://schemas.openxmlformats.org/officeDocument/2006/relationships/hyperlink" Target="http://www.eco-fei.org/ar/" TargetMode="External"/><Relationship Id="rId5" Type="http://schemas.openxmlformats.org/officeDocument/2006/relationships/hyperlink" Target="https://www.facebook.com/eco.fei/?epa=SEARCH_BOX"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www.eco-fei.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3" Type="http://schemas.openxmlformats.org/officeDocument/2006/relationships/image" Target="../media/image28.pn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e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jp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g"/><Relationship Id="rId1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hyperlink" Target="https://bit.ly/3HnvZ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bit.ly/3QVE6N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bit.ly/4068VD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bit.ly/3D7r75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bit.ly/3J82ut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bit.ly/3H5z1h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s://bit.ly/3HnyeJ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bit.ly/3ZS1Cy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505200"/>
            <a:ext cx="7315200" cy="1676400"/>
          </a:xfrm>
        </p:spPr>
        <p:txBody>
          <a:bodyPr>
            <a:noAutofit/>
          </a:bodyPr>
          <a:lstStyle/>
          <a:p>
            <a:pPr rtl="1"/>
            <a:r>
              <a:rPr lang="ar-EG" sz="4400" b="1" dirty="0" smtClean="0">
                <a:solidFill>
                  <a:schemeClr val="accent3"/>
                </a:solidFill>
                <a:latin typeface="Arial" pitchFamily="34" charset="0"/>
                <a:cs typeface="Arial" pitchFamily="34" charset="0"/>
              </a:rPr>
              <a:t/>
            </a:r>
            <a:br>
              <a:rPr lang="ar-EG" sz="4400" b="1" dirty="0" smtClean="0">
                <a:solidFill>
                  <a:schemeClr val="accent3"/>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مكتب الالتزام البيئ</a:t>
            </a:r>
            <a:r>
              <a:rPr lang="ar-EG" sz="3600" b="1" dirty="0">
                <a:solidFill>
                  <a:schemeClr val="tx1"/>
                </a:solidFill>
                <a:latin typeface="Arial" pitchFamily="34" charset="0"/>
                <a:cs typeface="Arial" pitchFamily="34" charset="0"/>
              </a:rPr>
              <a:t>ي</a:t>
            </a:r>
            <a:r>
              <a:rPr lang="ar-EG" sz="3600" b="1" dirty="0" smtClean="0">
                <a:solidFill>
                  <a:schemeClr val="tx1"/>
                </a:solidFill>
                <a:latin typeface="Arial" pitchFamily="34" charset="0"/>
                <a:cs typeface="Arial" pitchFamily="34" charset="0"/>
              </a:rPr>
              <a:t> والتنمية المستدامة</a:t>
            </a:r>
            <a:br>
              <a:rPr lang="ar-EG" sz="3600" b="1" dirty="0" smtClean="0">
                <a:solidFill>
                  <a:schemeClr val="tx1"/>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اتحاد الصناعات المصرية</a:t>
            </a:r>
            <a:br>
              <a:rPr lang="ar-EG" sz="36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أهم الأخبار التي نُشرت في الصحف في مجال الصناعة والبيئة </a:t>
            </a:r>
            <a:br>
              <a:rPr lang="ar-EG" sz="20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يوم </a:t>
            </a:r>
            <a:r>
              <a:rPr lang="en-US" sz="2000" b="1" dirty="0" smtClean="0">
                <a:solidFill>
                  <a:schemeClr val="tx1"/>
                </a:solidFill>
                <a:latin typeface="Arial" pitchFamily="34" charset="0"/>
                <a:cs typeface="Arial" pitchFamily="34" charset="0"/>
              </a:rPr>
              <a:t>22</a:t>
            </a:r>
            <a:r>
              <a:rPr lang="ar-EG" sz="2000" b="1" dirty="0" smtClean="0">
                <a:solidFill>
                  <a:schemeClr val="tx1"/>
                </a:solidFill>
                <a:latin typeface="Arial" pitchFamily="34" charset="0"/>
                <a:cs typeface="Arial" pitchFamily="34" charset="0"/>
              </a:rPr>
              <a:t> </a:t>
            </a:r>
            <a:r>
              <a:rPr lang="ar-EG" sz="2400" b="1" dirty="0" smtClean="0">
                <a:solidFill>
                  <a:schemeClr val="tx1"/>
                </a:solidFill>
                <a:latin typeface="Arial" pitchFamily="34" charset="0"/>
                <a:cs typeface="Arial" pitchFamily="34" charset="0"/>
              </a:rPr>
              <a:t>يناير</a:t>
            </a:r>
            <a:r>
              <a:rPr lang="ar-EG" sz="2000" b="1" dirty="0" smtClean="0">
                <a:solidFill>
                  <a:schemeClr val="tx1"/>
                </a:solidFill>
                <a:latin typeface="Arial" pitchFamily="34" charset="0"/>
                <a:cs typeface="Arial" pitchFamily="34" charset="0"/>
              </a:rPr>
              <a:t> 2023</a:t>
            </a:r>
            <a:endParaRPr lang="en-US" sz="2000" b="1"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96025"/>
            <a:ext cx="30463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صحف 2.jpg"/>
          <p:cNvPicPr>
            <a:picLocks noChangeAspect="1"/>
          </p:cNvPicPr>
          <p:nvPr/>
        </p:nvPicPr>
        <p:blipFill>
          <a:blip r:embed="rId3" cstate="print"/>
          <a:stretch>
            <a:fillRect/>
          </a:stretch>
        </p:blipFill>
        <p:spPr>
          <a:xfrm>
            <a:off x="228600" y="2514600"/>
            <a:ext cx="1295400" cy="3886200"/>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par>
                                <p:cTn id="13" presetID="8"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 </a:t>
            </a:r>
            <a:r>
              <a:rPr lang="ar-EG" sz="1600" dirty="0" smtClean="0"/>
              <a:t>في </a:t>
            </a:r>
            <a:r>
              <a:rPr lang="ar-EG" sz="1600" dirty="0"/>
              <a:t>خطوة مهمة وبشرة طيبة تشهد خطة تطوير قطاع الغزل والنسيج بوزارة قطاع الأعمال العام خطوات إيجابية خلال الفترة الماضية، حيث تسير معدلات التطوير بشكل طيب رغم المعوقات </a:t>
            </a:r>
            <a:r>
              <a:rPr lang="ar-EG" sz="1600" dirty="0" smtClean="0"/>
              <a:t>التي </a:t>
            </a:r>
            <a:r>
              <a:rPr lang="ar-EG" sz="1600" dirty="0"/>
              <a:t>تمثلت </a:t>
            </a:r>
            <a:r>
              <a:rPr lang="ar-EG" sz="1600" dirty="0" smtClean="0"/>
              <a:t>في </a:t>
            </a:r>
            <a:r>
              <a:rPr lang="ar-EG" sz="1600" dirty="0"/>
              <a:t>ارتفاع سعر الصرف وتأثير ذلك على تمويل الخطة، فقد شهدت عملية انتهاء الإنشاءات وتسليم المعدات منذ فترة التباطؤ، إلا أنه لم يؤثر على عموم تنفيذ الخطة.</a:t>
            </a:r>
          </a:p>
          <a:p>
            <a:pPr algn="ctr" rtl="1"/>
            <a:r>
              <a:rPr lang="ar-EG" sz="1600" dirty="0"/>
              <a:t>وتضع وزارة قطاع الأعمال العام خطة تطوير قطاع الغزل والنسيج </a:t>
            </a:r>
            <a:r>
              <a:rPr lang="ar-EG" sz="1600" dirty="0" smtClean="0"/>
              <a:t>في </a:t>
            </a:r>
            <a:r>
              <a:rPr lang="ar-EG" sz="1600" dirty="0"/>
              <a:t>مقدمة مشروعات التطوير المحورية بتكلفة استثمارية تتجاوز 23 مليار جنيه، تتضمن تحديث الماكينات المستخدمة </a:t>
            </a:r>
            <a:r>
              <a:rPr lang="ar-EG" sz="1600" dirty="0" smtClean="0"/>
              <a:t>في </a:t>
            </a:r>
            <a:r>
              <a:rPr lang="ar-EG" sz="1600" dirty="0"/>
              <a:t>المصانع والأعمال الإنشائية </a:t>
            </a:r>
            <a:r>
              <a:rPr lang="ar-EG" sz="1600" dirty="0" smtClean="0"/>
              <a:t>في </a:t>
            </a:r>
            <a:r>
              <a:rPr lang="ar-EG" sz="1600" dirty="0"/>
              <a:t>نحو 65 موقعاً، وميكنة نظم العمل وتدريب العاملين</a:t>
            </a:r>
            <a:r>
              <a:rPr lang="ar-EG" sz="1600" dirty="0" smtClean="0"/>
              <a:t>.</a:t>
            </a:r>
          </a:p>
          <a:p>
            <a:pPr algn="ctr" rtl="1"/>
            <a:r>
              <a:rPr lang="ar-EG" sz="1500" dirty="0" smtClean="0"/>
              <a:t>للمزيد </a:t>
            </a:r>
            <a:r>
              <a:rPr lang="en-US" sz="1500" dirty="0">
                <a:hlinkClick r:id="rId3"/>
              </a:rPr>
              <a:t>https://</a:t>
            </a:r>
            <a:r>
              <a:rPr lang="en-US" sz="1500" dirty="0" smtClean="0">
                <a:hlinkClick r:id="rId3"/>
              </a:rPr>
              <a:t>bit.ly/3iZlrUr</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قطاع النسيج </a:t>
            </a:r>
            <a:r>
              <a:rPr lang="ar-EG" sz="1600" b="1" dirty="0" smtClean="0"/>
              <a:t>يرتدي زي </a:t>
            </a:r>
            <a:r>
              <a:rPr lang="ar-EG" sz="1600" b="1" dirty="0"/>
              <a:t>التطوير الشامل</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9</a:t>
            </a:r>
            <a:endParaRPr lang="en-US" b="1" dirty="0"/>
          </a:p>
        </p:txBody>
      </p:sp>
      <p:pic>
        <p:nvPicPr>
          <p:cNvPr id="39959" name="Picture 2" descr="بوابة الوفد الالكتروني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4547" y="985863"/>
            <a:ext cx="23717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39961" name="Picture 39960"/>
          <p:cNvPicPr>
            <a:picLocks noChangeAspect="1"/>
          </p:cNvPicPr>
          <p:nvPr/>
        </p:nvPicPr>
        <p:blipFill>
          <a:blip r:embed="rId6"/>
          <a:stretch>
            <a:fillRect/>
          </a:stretch>
        </p:blipFill>
        <p:spPr>
          <a:xfrm>
            <a:off x="3402273" y="5095966"/>
            <a:ext cx="2339454" cy="1306610"/>
          </a:xfrm>
          <a:prstGeom prst="rect">
            <a:avLst/>
          </a:prstGeom>
        </p:spPr>
      </p:pic>
    </p:spTree>
    <p:extLst>
      <p:ext uri="{BB962C8B-B14F-4D97-AF65-F5344CB8AC3E}">
        <p14:creationId xmlns:p14="http://schemas.microsoft.com/office/powerpoint/2010/main" val="1543652203"/>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62158"/>
          </a:xfrm>
          <a:prstGeom prst="rect">
            <a:avLst/>
          </a:prstGeom>
        </p:spPr>
        <p:txBody>
          <a:bodyPr wrap="square">
            <a:spAutoFit/>
          </a:bodyPr>
          <a:lstStyle/>
          <a:p>
            <a:pPr algn="ctr" rtl="1"/>
            <a:r>
              <a:rPr lang="ar-EG" sz="1600" dirty="0" smtClean="0"/>
              <a:t>حرص </a:t>
            </a:r>
            <a:r>
              <a:rPr lang="ar-EG" sz="1600" dirty="0"/>
              <a:t>المبعوث الرئاسي الأمريكي للمناخ، جون كيري، على تسليط الضوء على محور الطاقة بالمنصة الوطنية للمشروعات الخضراء برنامج «نُوَفِّي</a:t>
            </a:r>
            <a:r>
              <a:rPr lang="ar-EG" sz="1600" dirty="0" smtClean="0"/>
              <a:t>»، </a:t>
            </a:r>
            <a:r>
              <a:rPr lang="ar-EG" sz="1600" dirty="0"/>
              <a:t>خلال مشاركته في منتدى دافوس 2023، بسويسرا، والإشادة بالجهود المشتركة مع الحكومة المصرية من أجل دفع التحول الأخضر والانتقال العادل في مجال الطاقة المتجددة</a:t>
            </a:r>
            <a:r>
              <a:rPr lang="ar-EG" sz="1600" dirty="0" smtClean="0"/>
              <a:t>.</a:t>
            </a:r>
          </a:p>
          <a:p>
            <a:pPr algn="ctr" rtl="1"/>
            <a:r>
              <a:rPr lang="ar-EG" sz="1600" dirty="0"/>
              <a:t>وخلال مشاركته في عدة فعاليات بمنتدى دافوس، قال كيري: «عملنا مع وزيرة التعاون الدولي في مصر والحكومة المصرية، على إطلاق برنامج نُوَفِّي، والذي يستهدف تحقيق التحول في مجال الطاقة من خلال وقف العمل في 12 محطة تعمل بالغاز الطبيعي بإجمالي قدرات ٥ جيجاوات، واستبدالها بمحطات طاقة شمسية وطاقة رياح بقدرات ١٠ جيجاوات».</a:t>
            </a:r>
            <a:endParaRPr lang="ar-EG" sz="1600" dirty="0"/>
          </a:p>
          <a:p>
            <a:pPr algn="ctr" rtl="1"/>
            <a:r>
              <a:rPr lang="ar-EG" sz="1500" dirty="0" smtClean="0"/>
              <a:t>للمزيد </a:t>
            </a:r>
            <a:r>
              <a:rPr lang="en-US" sz="1500" dirty="0">
                <a:hlinkClick r:id="rId3"/>
              </a:rPr>
              <a:t>https://</a:t>
            </a:r>
            <a:r>
              <a:rPr lang="en-US" sz="1500" dirty="0" smtClean="0">
                <a:hlinkClick r:id="rId3"/>
              </a:rPr>
              <a:t>bit.ly/3R0aC1a</a:t>
            </a:r>
            <a:endParaRPr lang="ar-EG" sz="1500" dirty="0" smtClean="0"/>
          </a:p>
          <a:p>
            <a:pPr algn="ctr" rtl="1"/>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المبعوث الأمريكي للمناخ بمنتدى «دافوس»: برنامج «نوفي» نموذج لحشد تمويلات</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10</a:t>
            </a:r>
            <a:endParaRPr lang="en-US" b="1" dirty="0"/>
          </a:p>
        </p:txBody>
      </p:sp>
      <p:pic>
        <p:nvPicPr>
          <p:cNvPr id="107" name="Picture 106"/>
          <p:cNvPicPr>
            <a:picLocks noChangeAspect="1"/>
          </p:cNvPicPr>
          <p:nvPr/>
        </p:nvPicPr>
        <p:blipFill>
          <a:blip r:embed="rId5"/>
          <a:stretch>
            <a:fillRect/>
          </a:stretch>
        </p:blipFill>
        <p:spPr>
          <a:xfrm>
            <a:off x="3719744" y="872942"/>
            <a:ext cx="1819275" cy="1057275"/>
          </a:xfrm>
          <a:prstGeom prst="rect">
            <a:avLst/>
          </a:prstGeom>
        </p:spPr>
      </p:pic>
      <p:pic>
        <p:nvPicPr>
          <p:cNvPr id="6146" name="Picture 2" descr="جانب من المؤتم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2137" y="4880873"/>
            <a:ext cx="2687443" cy="151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16995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08379"/>
          </a:xfrm>
          <a:prstGeom prst="rect">
            <a:avLst/>
          </a:prstGeom>
        </p:spPr>
        <p:txBody>
          <a:bodyPr wrap="square">
            <a:spAutoFit/>
          </a:bodyPr>
          <a:lstStyle/>
          <a:p>
            <a:pPr algn="ctr" rtl="1"/>
            <a:r>
              <a:rPr lang="ar-EG" sz="1600" dirty="0"/>
              <a:t>رحب المهندس أسامة الشاهد عضو مجلس إدارة اتحاد الصناعات المصرية، بتدشين هيئة تنمية الصادرات المصرية، وإطلاق موقعا إلكترونيا يضم الخريطة التصديرية للسلع المختلفة إلى الأسواق الخارجية.</a:t>
            </a:r>
          </a:p>
          <a:p>
            <a:pPr algn="ctr" rtl="1"/>
            <a:r>
              <a:rPr lang="ar-EG" sz="1600" dirty="0"/>
              <a:t>وأضاف «الشاهد» في تصريحات له اليوم، إن الخريطة ستدعم جهود القطاع الصناعي المصري في معرفة ما تحتاجه الأسواق الدولية المختلفة والشروط الواجب توافرها في المنتج الصناعي، وتحقيق استراتيجية الوصول إلى </a:t>
            </a:r>
            <a:r>
              <a:rPr lang="ar-EG" sz="1600" dirty="0" smtClean="0"/>
              <a:t>صادرات 100 مليار دولار.</a:t>
            </a:r>
            <a:endParaRPr lang="ar-EG" sz="1600" dirty="0"/>
          </a:p>
          <a:p>
            <a:pPr algn="ctr" rtl="1"/>
            <a:r>
              <a:rPr lang="ar-EG" sz="1600" dirty="0"/>
              <a:t>وقال عضو مجلس إدارة اتحاد الصناعات، إن الخريطة تعد بنك للمعلومات الواجب توافرها لدى المصدر والمصنع وأيضا يجب تحديثها بصفة مستمرة في ظل الظروف المتغيرة عالميا.</a:t>
            </a:r>
          </a:p>
          <a:p>
            <a:pPr algn="ctr" rtl="1"/>
            <a:r>
              <a:rPr lang="ar-EG" sz="1500" dirty="0" smtClean="0"/>
              <a:t>للمزيد </a:t>
            </a:r>
            <a:r>
              <a:rPr lang="en-US" sz="1500" dirty="0">
                <a:hlinkClick r:id="rId3"/>
              </a:rPr>
              <a:t>https://</a:t>
            </a:r>
            <a:r>
              <a:rPr lang="en-US" sz="1500" dirty="0" smtClean="0">
                <a:hlinkClick r:id="rId3"/>
              </a:rPr>
              <a:t>bit.ly/3kDBVSs</a:t>
            </a:r>
            <a:endParaRPr lang="ar-EG" sz="1500" dirty="0" smtClean="0"/>
          </a:p>
          <a:p>
            <a:pPr algn="ctr" rtl="1"/>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«اتحاد الصناعات»: إطلاق خريطة الفرص التصديرية خطوة هامة لتحقيق 100 مليار دولار</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11</a:t>
            </a:r>
            <a:endParaRPr lang="en-US" b="1" dirty="0"/>
          </a:p>
        </p:txBody>
      </p:sp>
      <p:pic>
        <p:nvPicPr>
          <p:cNvPr id="107" name="Picture 106"/>
          <p:cNvPicPr>
            <a:picLocks noChangeAspect="1"/>
          </p:cNvPicPr>
          <p:nvPr/>
        </p:nvPicPr>
        <p:blipFill>
          <a:blip r:embed="rId5"/>
          <a:stretch>
            <a:fillRect/>
          </a:stretch>
        </p:blipFill>
        <p:spPr>
          <a:xfrm>
            <a:off x="3719744" y="872942"/>
            <a:ext cx="1819275" cy="1057275"/>
          </a:xfrm>
          <a:prstGeom prst="rect">
            <a:avLst/>
          </a:prstGeom>
        </p:spPr>
      </p:pic>
      <p:pic>
        <p:nvPicPr>
          <p:cNvPr id="9218" name="Picture 2" descr="الصادرات"/>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6173" y="5085899"/>
            <a:ext cx="2339372" cy="131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9194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031325"/>
          </a:xfrm>
          <a:prstGeom prst="rect">
            <a:avLst/>
          </a:prstGeom>
        </p:spPr>
        <p:txBody>
          <a:bodyPr wrap="square">
            <a:spAutoFit/>
          </a:bodyPr>
          <a:lstStyle/>
          <a:p>
            <a:pPr algn="ctr" rtl="1"/>
            <a:r>
              <a:rPr lang="ar-EG" sz="1600" dirty="0"/>
              <a:t>عقد أحمد سمير وزير التجارة والصناعة، لقاءً مع بيرند جابلونوفسكي، عضو مجلس إدارة هيئة معارض دوسلدورف الألمانية؛ لبحث سبل تعزيز التعاون بين الوزارة والهيئة خلال المرحلة المقبلة</a:t>
            </a:r>
            <a:r>
              <a:rPr lang="ar-EG" sz="1600" dirty="0" smtClean="0"/>
              <a:t>.</a:t>
            </a:r>
            <a:endParaRPr lang="ar-EG" sz="1600" dirty="0"/>
          </a:p>
          <a:p>
            <a:pPr algn="ctr" rtl="1"/>
            <a:r>
              <a:rPr lang="ar-EG" sz="1600" dirty="0"/>
              <a:t>حضر اللقاء يان نوتر، المدير التنفيذي للغرفة العربية الألمانية للصناعة والتجارة، والوزير مفوض تجاري يحيى الواثق بالله رئيس جهاز التمثيل التجاري، ومي عسل، رئيس الهيئة المصرية العامة للمعارض والمؤتمرات</a:t>
            </a:r>
            <a:r>
              <a:rPr lang="ar-EG" sz="1600" dirty="0" smtClean="0"/>
              <a:t>.</a:t>
            </a:r>
            <a:endParaRPr lang="ar-EG" sz="1600" dirty="0"/>
          </a:p>
          <a:p>
            <a:pPr algn="ctr" rtl="1"/>
            <a:r>
              <a:rPr lang="ar-EG" sz="1600" dirty="0"/>
              <a:t>وقال الوزير، إن اللقاء استعرض سبل الاستفادة من الخبرات الألمانية الكبيرة في مجال إقامة المعارض لتطوير منظومة المعارض بمصر، لافتاً إلى رغبة مصر في أن تكون محوراً للمعارض التي تقيمها الهيئة في قارة أفريقيا</a:t>
            </a:r>
            <a:r>
              <a:rPr lang="ar-EG" sz="1600" dirty="0" smtClean="0"/>
              <a:t>.</a:t>
            </a:r>
          </a:p>
          <a:p>
            <a:pPr algn="ctr" rtl="1"/>
            <a:r>
              <a:rPr lang="ar-EG" sz="1500" dirty="0" smtClean="0"/>
              <a:t>للمزيد </a:t>
            </a:r>
            <a:r>
              <a:rPr lang="en-US" sz="1500" dirty="0">
                <a:hlinkClick r:id="rId3"/>
              </a:rPr>
              <a:t>https://</a:t>
            </a:r>
            <a:r>
              <a:rPr lang="en-US" sz="1500" dirty="0" smtClean="0">
                <a:hlinkClick r:id="rId3"/>
              </a:rPr>
              <a:t>bit.ly/3ZTZgQ7</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التجارة يبحث مع هيئة معارض دوسلدورف الألمانية تعزيز التعاون المشترك</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12</a:t>
            </a:r>
            <a:endParaRPr lang="en-US" b="1" dirty="0"/>
          </a:p>
        </p:txBody>
      </p:sp>
      <p:pic>
        <p:nvPicPr>
          <p:cNvPr id="8194" name="Picture 2" descr="بوابة الشرو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633" y="729041"/>
            <a:ext cx="2190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39954"/>
          <p:cNvPicPr>
            <a:picLocks noChangeAspect="1"/>
          </p:cNvPicPr>
          <p:nvPr/>
        </p:nvPicPr>
        <p:blipFill>
          <a:blip r:embed="rId6"/>
          <a:stretch>
            <a:fillRect/>
          </a:stretch>
        </p:blipFill>
        <p:spPr>
          <a:xfrm>
            <a:off x="3450338" y="4882288"/>
            <a:ext cx="2271897" cy="1510456"/>
          </a:xfrm>
          <a:prstGeom prst="rect">
            <a:avLst/>
          </a:prstGeom>
        </p:spPr>
      </p:pic>
    </p:spTree>
    <p:extLst>
      <p:ext uri="{BB962C8B-B14F-4D97-AF65-F5344CB8AC3E}">
        <p14:creationId xmlns:p14="http://schemas.microsoft.com/office/powerpoint/2010/main" val="569101105"/>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400657"/>
          </a:xfrm>
          <a:prstGeom prst="rect">
            <a:avLst/>
          </a:prstGeom>
        </p:spPr>
        <p:txBody>
          <a:bodyPr wrap="square">
            <a:spAutoFit/>
          </a:bodyPr>
          <a:lstStyle/>
          <a:p>
            <a:pPr algn="ctr" rtl="1"/>
            <a:r>
              <a:rPr lang="ar-EG" sz="1500" dirty="0"/>
              <a:t>رحب اتحاد الصناعات المصرية بإعلان الهيئة العامة للاستثمار عن طرح رخص ماسية وذهبية وفضية للمستثمرين حسب الأولوية لكل قطاع وهو ما سيسهم </a:t>
            </a:r>
            <a:r>
              <a:rPr lang="ar-EG" sz="1500" dirty="0" smtClean="0"/>
              <a:t>في </a:t>
            </a:r>
            <a:r>
              <a:rPr lang="ar-EG" sz="1500" dirty="0"/>
              <a:t>إنعاش مناخ الاستثمار </a:t>
            </a:r>
            <a:r>
              <a:rPr lang="ar-EG" sz="1500" dirty="0" smtClean="0"/>
              <a:t>في </a:t>
            </a:r>
            <a:r>
              <a:rPr lang="ar-EG" sz="1500" dirty="0"/>
              <a:t>مصر بشكل كبير</a:t>
            </a:r>
            <a:r>
              <a:rPr lang="ar-EG" sz="1500" dirty="0" smtClean="0"/>
              <a:t>.</a:t>
            </a:r>
            <a:endParaRPr lang="ar-EG" sz="1500" dirty="0"/>
          </a:p>
          <a:p>
            <a:pPr algn="ctr" rtl="1"/>
            <a:r>
              <a:rPr lang="ar-EG" sz="1500" dirty="0"/>
              <a:t>وتوقع محمد </a:t>
            </a:r>
            <a:r>
              <a:rPr lang="ar-EG" sz="1500" dirty="0" smtClean="0"/>
              <a:t>البهي </a:t>
            </a:r>
            <a:r>
              <a:rPr lang="ar-EG" sz="1500" dirty="0"/>
              <a:t>رئيس لجنة الجمارك والضرائب باتحاد الصناعات أن تسهم تلك الرخص </a:t>
            </a:r>
            <a:r>
              <a:rPr lang="ar-EG" sz="1500" dirty="0" smtClean="0"/>
              <a:t>في </a:t>
            </a:r>
            <a:r>
              <a:rPr lang="ar-EG" sz="1500" dirty="0"/>
              <a:t>جذب المزيد من رءوس الأموال الأجنبية إلى السوق المحلية</a:t>
            </a:r>
            <a:r>
              <a:rPr lang="ar-EG" sz="1500" dirty="0" smtClean="0"/>
              <a:t>.</a:t>
            </a:r>
            <a:endParaRPr lang="ar-EG" sz="1500" dirty="0"/>
          </a:p>
          <a:p>
            <a:pPr algn="ctr" rtl="1"/>
            <a:r>
              <a:rPr lang="ar-EG" sz="1500" dirty="0" smtClean="0"/>
              <a:t>يأتي </a:t>
            </a:r>
            <a:r>
              <a:rPr lang="ar-EG" sz="1500" dirty="0"/>
              <a:t>هذا </a:t>
            </a:r>
            <a:r>
              <a:rPr lang="ar-EG" sz="1500" dirty="0" smtClean="0"/>
              <a:t>في </a:t>
            </a:r>
            <a:r>
              <a:rPr lang="ar-EG" sz="1500" dirty="0"/>
              <a:t>الوقت </a:t>
            </a:r>
            <a:r>
              <a:rPr lang="ar-EG" sz="1500" dirty="0" smtClean="0"/>
              <a:t>الذي </a:t>
            </a:r>
            <a:r>
              <a:rPr lang="ar-EG" sz="1500" dirty="0"/>
              <a:t>كشف فيه الدكتور حسام هيبة الرئيس </a:t>
            </a:r>
            <a:r>
              <a:rPr lang="ar-EG" sz="1500" dirty="0" smtClean="0"/>
              <a:t>التنفيذي </a:t>
            </a:r>
            <a:r>
              <a:rPr lang="ar-EG" sz="1500" dirty="0"/>
              <a:t>للهيئة العامة للاستثمار والمناطق الحرة، عن دراسة الهيئة حاليًا على مقترح بتنويع الرخص المقدمة للمستثمرين لتشمل رخص ماسية وذهبية وفضية حسب الأولوية لكل قطاع</a:t>
            </a:r>
            <a:r>
              <a:rPr lang="ar-EG" sz="1500" dirty="0" smtClean="0"/>
              <a:t>.</a:t>
            </a:r>
            <a:endParaRPr lang="ar-EG" sz="1500" dirty="0"/>
          </a:p>
          <a:p>
            <a:pPr algn="ctr" rtl="1"/>
            <a:r>
              <a:rPr lang="ar-EG" sz="1500" dirty="0" smtClean="0"/>
              <a:t>أكد </a:t>
            </a:r>
            <a:r>
              <a:rPr lang="ar-EG" sz="1500" dirty="0"/>
              <a:t>أنه جار وضع خطة قصيرة الأجل </a:t>
            </a:r>
            <a:r>
              <a:rPr lang="ar-EG" sz="1500" dirty="0" smtClean="0"/>
              <a:t>لحصر المشاكل التي </a:t>
            </a:r>
            <a:r>
              <a:rPr lang="ar-EG" sz="1500" dirty="0"/>
              <a:t>تواجه الاستثمار، حيث تستهدف الهيئة حل 90% من تلك الإشكاليات بنهاية عام 2023</a:t>
            </a:r>
            <a:r>
              <a:rPr lang="ar-EG" sz="1500" dirty="0" smtClean="0"/>
              <a:t>.</a:t>
            </a:r>
          </a:p>
          <a:p>
            <a:pPr algn="ctr" rtl="1"/>
            <a:r>
              <a:rPr lang="ar-EG" sz="1500" dirty="0" smtClean="0"/>
              <a:t>للمزيد </a:t>
            </a:r>
            <a:r>
              <a:rPr lang="en-US" sz="1500" dirty="0">
                <a:hlinkClick r:id="rId3"/>
              </a:rPr>
              <a:t>https://</a:t>
            </a:r>
            <a:r>
              <a:rPr lang="en-US" sz="1500" dirty="0" smtClean="0">
                <a:hlinkClick r:id="rId3"/>
              </a:rPr>
              <a:t>bit.ly/3QV9ko2</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اتحاد الصناعات يرحب باتجاه هيئة الاستثمار لطرح رخص متنوعة للمستثمرين</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13</a:t>
            </a:r>
            <a:endParaRPr lang="en-US" b="1" dirty="0"/>
          </a:p>
        </p:txBody>
      </p:sp>
      <p:pic>
        <p:nvPicPr>
          <p:cNvPr id="8194" name="Picture 2" descr="بوابة الشرو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633" y="729041"/>
            <a:ext cx="2190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9959" name="Picture 2" descr="https://www.shorouknews.com/uploadedimages/Other/original/%D8%A7%D8%AA%D8%AD%D8%A7%D8%AF%20%D8%A7%D9%84%D8%B5%D9%86%D8%A7%D8%B9%D8%A7%D8%A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1033" y="5221935"/>
            <a:ext cx="2089652" cy="117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6419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8055" y="183089"/>
            <a:ext cx="7315200" cy="1676400"/>
          </a:xfrm>
        </p:spPr>
        <p:txBody>
          <a:bodyPr>
            <a:noAutofit/>
          </a:bodyPr>
          <a:lstStyle/>
          <a:p>
            <a:r>
              <a:rPr lang="ar-EG" sz="4000" b="1" dirty="0">
                <a:solidFill>
                  <a:schemeClr val="accent3"/>
                </a:solidFill>
                <a:latin typeface="Arial" pitchFamily="34" charset="0"/>
              </a:rPr>
              <a:t>للمزيد من خدمات المكتب</a:t>
            </a:r>
            <a:r>
              <a:rPr lang="en-US" sz="4000" b="1" dirty="0">
                <a:solidFill>
                  <a:schemeClr val="accent3"/>
                </a:solidFill>
                <a:latin typeface="Arial" pitchFamily="34" charset="0"/>
                <a:cs typeface="Arial" pitchFamily="34" charset="0"/>
              </a:rPr>
              <a:t/>
            </a:r>
            <a:br>
              <a:rPr lang="en-US" sz="4000" b="1" dirty="0">
                <a:solidFill>
                  <a:schemeClr val="accent3"/>
                </a:solidFill>
                <a:latin typeface="Arial" pitchFamily="34" charset="0"/>
                <a:cs typeface="Arial" pitchFamily="34" charset="0"/>
              </a:rPr>
            </a:br>
            <a:r>
              <a:rPr lang="ar-EG" sz="4000" b="1" dirty="0">
                <a:solidFill>
                  <a:schemeClr val="accent3"/>
                </a:solidFill>
                <a:latin typeface="Arial" pitchFamily="34" charset="0"/>
              </a:rPr>
              <a:t>تابعونا </a:t>
            </a:r>
            <a:r>
              <a:rPr lang="ar-EG" sz="4000" b="1" dirty="0" smtClean="0">
                <a:solidFill>
                  <a:schemeClr val="accent3"/>
                </a:solidFill>
                <a:latin typeface="Arial" pitchFamily="34" charset="0"/>
              </a:rPr>
              <a:t>على</a:t>
            </a:r>
            <a:endParaRPr lang="en-US" sz="4000" b="1" dirty="0">
              <a:solidFill>
                <a:schemeClr val="bg2">
                  <a:lumMod val="50000"/>
                </a:schemeClr>
              </a:solidFill>
              <a:latin typeface="BatangChe" panose="02030609000101010101" pitchFamily="49" charset="-127"/>
              <a:ea typeface="BatangChe" panose="02030609000101010101" pitchFamily="49" charset="-127"/>
              <a:cs typeface="Arial" pitchFamily="34" charset="0"/>
            </a:endParaRPr>
          </a:p>
        </p:txBody>
      </p:sp>
      <p:pic>
        <p:nvPicPr>
          <p:cNvPr id="9" name="Picture 8" descr="صحف 2.jpg"/>
          <p:cNvPicPr>
            <a:picLocks noChangeAspect="1"/>
          </p:cNvPicPr>
          <p:nvPr/>
        </p:nvPicPr>
        <p:blipFill>
          <a:blip r:embed="rId3" cstate="print"/>
          <a:stretch>
            <a:fillRect/>
          </a:stretch>
        </p:blipFill>
        <p:spPr>
          <a:xfrm>
            <a:off x="210355" y="2514600"/>
            <a:ext cx="1295400" cy="3886200"/>
          </a:xfrm>
          <a:prstGeom prst="rect">
            <a:avLst/>
          </a:prstGeom>
        </p:spPr>
      </p:pic>
      <p:pic>
        <p:nvPicPr>
          <p:cNvPr id="7" name="Background Instrumental Music - Instrumental Music, Background Music Instrumental.mp3">
            <a:hlinkClick r:id="" action="ppaction://media"/>
          </p:cNvPr>
          <p:cNvPicPr>
            <a:picLocks noRot="1" noChangeAspect="1"/>
          </p:cNvPicPr>
          <p:nvPr>
            <a:audioFile r:link="rId1"/>
          </p:nvPr>
        </p:nvPicPr>
        <p:blipFill>
          <a:blip r:embed="rId4" cstate="print"/>
          <a:stretch>
            <a:fillRect/>
          </a:stretch>
        </p:blipFill>
        <p:spPr>
          <a:xfrm>
            <a:off x="3048000" y="1295400"/>
            <a:ext cx="389586" cy="389586"/>
          </a:xfrm>
          <a:prstGeom prst="rect">
            <a:avLst/>
          </a:prstGeom>
        </p:spPr>
      </p:pic>
      <p:sp>
        <p:nvSpPr>
          <p:cNvPr id="2" name="Rectangle 1"/>
          <p:cNvSpPr/>
          <p:nvPr/>
        </p:nvSpPr>
        <p:spPr>
          <a:xfrm>
            <a:off x="2247900" y="2844085"/>
            <a:ext cx="4572000" cy="1938992"/>
          </a:xfrm>
          <a:prstGeom prst="rect">
            <a:avLst/>
          </a:prstGeom>
        </p:spPr>
        <p:txBody>
          <a:bodyPr>
            <a:spAutoFit/>
          </a:bodyPr>
          <a:lstStyle/>
          <a:p>
            <a:pPr algn="ctr"/>
            <a:endParaRPr lang="en-US" sz="4000" b="1" dirty="0" smtClean="0">
              <a:solidFill>
                <a:schemeClr val="accent3"/>
              </a:solidFill>
              <a:latin typeface="Arial" pitchFamily="34" charset="0"/>
              <a:cs typeface="Arial" pitchFamily="34" charset="0"/>
            </a:endParaRPr>
          </a:p>
          <a:p>
            <a:pPr algn="ctr"/>
            <a:r>
              <a:rPr lang="ar-EG" sz="4000" b="1" dirty="0" smtClean="0">
                <a:solidFill>
                  <a:schemeClr val="accent3"/>
                </a:solidFill>
                <a:latin typeface="Arial" pitchFamily="34" charset="0"/>
                <a:cs typeface="Arial" pitchFamily="34" charset="0"/>
              </a:rPr>
              <a:t> </a:t>
            </a:r>
            <a:r>
              <a:rPr lang="en-US" sz="4000" b="1" dirty="0" smtClean="0">
                <a:solidFill>
                  <a:schemeClr val="accent1"/>
                </a:solidFill>
                <a:latin typeface="Arial" pitchFamily="34" charset="0"/>
                <a:cs typeface="Arial" pitchFamily="34" charset="0"/>
                <a:hlinkClick r:id="rId5"/>
              </a:rPr>
              <a:t>Facebook</a:t>
            </a:r>
            <a:endParaRPr lang="en-US" sz="4000" b="1" dirty="0" smtClean="0">
              <a:solidFill>
                <a:schemeClr val="accent1"/>
              </a:solidFill>
              <a:latin typeface="Arial" pitchFamily="34" charset="0"/>
              <a:cs typeface="Arial" pitchFamily="34" charset="0"/>
            </a:endParaRPr>
          </a:p>
          <a:p>
            <a:pPr algn="ctr"/>
            <a:r>
              <a:rPr lang="en-US" sz="4000" b="1" dirty="0" smtClean="0">
                <a:solidFill>
                  <a:schemeClr val="accent1"/>
                </a:solidFill>
                <a:latin typeface="Arial" pitchFamily="34" charset="0"/>
                <a:cs typeface="Arial" pitchFamily="34" charset="0"/>
                <a:hlinkClick r:id="rId6"/>
              </a:rPr>
              <a:t>Website </a:t>
            </a:r>
            <a:endParaRPr lang="en-US" dirty="0">
              <a:solidFill>
                <a:schemeClr val="accent1"/>
              </a:solidFill>
            </a:endParaRPr>
          </a:p>
        </p:txBody>
      </p:sp>
      <p:sp>
        <p:nvSpPr>
          <p:cNvPr id="3" name="Down Arrow 2"/>
          <p:cNvSpPr/>
          <p:nvPr/>
        </p:nvSpPr>
        <p:spPr>
          <a:xfrm>
            <a:off x="4343400" y="2844085"/>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s://almalnews.com/wp-content/uploads/2020/03/%D9%85%D8%B4%D8%A7%D8%B1%D9%8A%D8%B9-%D8%A7%D9%84%D9%83%D9%87%D8%B1%D8%A8%D8%A7%D8%A1-1600x10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95531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par>
                                <p:cTn id="12" presetID="8" presetClass="entr" presetSubtype="1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5"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1985059" y="4614446"/>
            <a:ext cx="184730" cy="338554"/>
          </a:xfrm>
          <a:prstGeom prst="rect">
            <a:avLst/>
          </a:prstGeom>
        </p:spPr>
        <p:txBody>
          <a:bodyPr wrap="non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3" name="Rectangle 42"/>
          <p:cNvSpPr/>
          <p:nvPr/>
        </p:nvSpPr>
        <p:spPr>
          <a:xfrm>
            <a:off x="1371600" y="2667000"/>
            <a:ext cx="6553200" cy="338554"/>
          </a:xfrm>
          <a:prstGeom prst="rect">
            <a:avLst/>
          </a:prstGeom>
        </p:spPr>
        <p:txBody>
          <a:bodyPr wrap="square">
            <a:spAutoFit/>
          </a:bodyPr>
          <a:lstStyle/>
          <a:p>
            <a:pPr algn="ctr" fontAlgn="base"/>
            <a:endParaRPr lang="ar-EG" sz="1600" b="1" dirty="0"/>
          </a:p>
        </p:txBody>
      </p:sp>
      <p:sp>
        <p:nvSpPr>
          <p:cNvPr id="13" name="AutoShape 2"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AutoShape 4"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6" name="AutoShape 2" descr="نتيجة بحث الصور عن صناعه الادوي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ww.ahram.org.eg/Media/News/2017/10/16/2017-636437874876910538-69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http://gate.ahram.org.eg/Media/News/2017/3/21/2017-636256971048868234-88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2" name="AutoShape 2" descr="http://www.ahram.org.eg/Media/News/2017/1/20/2017-636205391378354628-835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 name="AutoShape 2" descr="المهندس ابراهيم المانسترلي"/>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4" name="AutoShape 2" descr="https://www.arabfinance.com/News/NewsImages/larg/Sectors/Energy-Coal-Resource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Image result for ‫التنمية المستدامة‬‎"/>
          <p:cNvPicPr>
            <a:picLocks noChangeAspect="1" noChangeArrowheads="1"/>
          </p:cNvPicPr>
          <p:nvPr/>
        </p:nvPicPr>
        <p:blipFill>
          <a:blip r:embed="rId3" cstate="print"/>
          <a:stretch>
            <a:fillRect/>
          </a:stretch>
        </p:blipFill>
        <p:spPr bwMode="auto">
          <a:xfrm>
            <a:off x="155575" y="176213"/>
            <a:ext cx="8839199" cy="6210300"/>
          </a:xfrm>
          <a:prstGeom prst="rect">
            <a:avLst/>
          </a:prstGeom>
          <a:noFill/>
        </p:spPr>
      </p:pic>
      <p:sp>
        <p:nvSpPr>
          <p:cNvPr id="57" name="Rectangle 56"/>
          <p:cNvSpPr/>
          <p:nvPr/>
        </p:nvSpPr>
        <p:spPr>
          <a:xfrm>
            <a:off x="1143000" y="3535740"/>
            <a:ext cx="6096000" cy="1569660"/>
          </a:xfrm>
          <a:prstGeom prst="rect">
            <a:avLst/>
          </a:prstGeom>
        </p:spPr>
        <p:txBody>
          <a:bodyPr wrap="square">
            <a:spAutoFit/>
          </a:bodyPr>
          <a:lstStyle/>
          <a:p>
            <a:pPr algn="ctr" rtl="1" fontAlgn="base"/>
            <a:r>
              <a:rPr lang="en-US" sz="4000" b="1" dirty="0" smtClean="0">
                <a:solidFill>
                  <a:schemeClr val="accent3">
                    <a:lumMod val="20000"/>
                    <a:lumOff val="80000"/>
                  </a:schemeClr>
                </a:solidFill>
              </a:rPr>
              <a:t>visit our new website</a:t>
            </a:r>
          </a:p>
          <a:p>
            <a:pPr algn="ctr" fontAlgn="base"/>
            <a:endParaRPr lang="en-US" sz="1600" b="1" dirty="0" smtClean="0">
              <a:hlinkClick r:id="rId4"/>
            </a:endParaRPr>
          </a:p>
          <a:p>
            <a:pPr algn="ctr" fontAlgn="base"/>
            <a:r>
              <a:rPr lang="en-US" sz="4000" b="1" dirty="0" smtClean="0">
                <a:hlinkClick r:id="rId4"/>
              </a:rPr>
              <a:t>www.eco-fei.org</a:t>
            </a:r>
            <a:endParaRPr lang="en-US" sz="4000" b="1" dirty="0" smtClean="0"/>
          </a:p>
        </p:txBody>
      </p:sp>
      <p:pic>
        <p:nvPicPr>
          <p:cNvPr id="52" name="Picture 51" descr="ECO logo0002.jpg"/>
          <p:cNvPicPr>
            <a:picLocks noChangeAspect="1"/>
          </p:cNvPicPr>
          <p:nvPr/>
        </p:nvPicPr>
        <p:blipFill>
          <a:blip r:embed="rId5" cstate="print"/>
          <a:stretch>
            <a:fillRect/>
          </a:stretch>
        </p:blipFill>
        <p:spPr>
          <a:xfrm>
            <a:off x="7010400" y="152400"/>
            <a:ext cx="1979228" cy="1155796"/>
          </a:xfrm>
          <a:prstGeom prst="rect">
            <a:avLst/>
          </a:prstGeom>
        </p:spPr>
      </p:pic>
      <p:sp>
        <p:nvSpPr>
          <p:cNvPr id="18" name="Slide Number Placeholder 17"/>
          <p:cNvSpPr>
            <a:spLocks noGrp="1"/>
          </p:cNvSpPr>
          <p:nvPr>
            <p:ph type="sldNum" sz="quarter" idx="12"/>
          </p:nvPr>
        </p:nvSpPr>
        <p:spPr/>
        <p:txBody>
          <a:bodyPr/>
          <a:lstStyle/>
          <a:p>
            <a:fld id="{C25DDA1F-FD4B-4208-AA39-D1FBA25D59C9}" type="slidenum">
              <a:rPr lang="en-US" smtClean="0"/>
              <a:pPr/>
              <a:t>16</a:t>
            </a:fld>
            <a:endParaRPr lang="en-US" dirty="0"/>
          </a:p>
        </p:txBody>
      </p:sp>
    </p:spTree>
  </p:cSld>
  <p:clrMapOvr>
    <a:masterClrMapping/>
  </p:clrMapOvr>
  <p:transition advTm="4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pPr algn="ctr">
              <a:buNone/>
            </a:pPr>
            <a:endParaRPr lang="en-US" dirty="0" smtClean="0"/>
          </a:p>
          <a:p>
            <a:pPr algn="ctr">
              <a:buNone/>
            </a:pPr>
            <a:endParaRPr lang="en-US" dirty="0" smtClean="0"/>
          </a:p>
          <a:p>
            <a:pPr algn="ctr">
              <a:buNone/>
            </a:pPr>
            <a:endParaRPr lang="en-US" dirty="0" smtClean="0"/>
          </a:p>
        </p:txBody>
      </p:sp>
      <p:pic>
        <p:nvPicPr>
          <p:cNvPr id="4" name="Picture 2" descr="نتيجة بحث الصور عن جريدة روز اليوسف"/>
          <p:cNvPicPr>
            <a:picLocks noChangeAspect="1" noChangeArrowheads="1"/>
          </p:cNvPicPr>
          <p:nvPr/>
        </p:nvPicPr>
        <p:blipFill>
          <a:blip r:embed="rId2" cstate="print"/>
          <a:stretch>
            <a:fillRect/>
          </a:stretch>
        </p:blipFill>
        <p:spPr bwMode="auto">
          <a:xfrm>
            <a:off x="228600" y="1219200"/>
            <a:ext cx="1981200" cy="914400"/>
          </a:xfrm>
          <a:prstGeom prst="rect">
            <a:avLst/>
          </a:prstGeom>
          <a:noFill/>
        </p:spPr>
      </p:pic>
      <p:pic>
        <p:nvPicPr>
          <p:cNvPr id="5" name="Picture 2" descr="نتيجة بحث الصور عن جريدة روز اليوسف"/>
          <p:cNvPicPr>
            <a:picLocks noChangeAspect="1" noChangeArrowheads="1"/>
          </p:cNvPicPr>
          <p:nvPr/>
        </p:nvPicPr>
        <p:blipFill>
          <a:blip r:embed="rId3" cstate="print"/>
          <a:stretch>
            <a:fillRect/>
          </a:stretch>
        </p:blipFill>
        <p:spPr bwMode="auto">
          <a:xfrm>
            <a:off x="6172200" y="5257800"/>
            <a:ext cx="2130552" cy="1108197"/>
          </a:xfrm>
          <a:prstGeom prst="rect">
            <a:avLst/>
          </a:prstGeom>
          <a:noFill/>
        </p:spPr>
      </p:pic>
      <p:pic>
        <p:nvPicPr>
          <p:cNvPr id="6" name="Picture 2" descr="نتيجة بحث الصور عن جريدة روز اليوسف"/>
          <p:cNvPicPr>
            <a:picLocks noChangeAspect="1" noChangeArrowheads="1"/>
          </p:cNvPicPr>
          <p:nvPr/>
        </p:nvPicPr>
        <p:blipFill>
          <a:blip r:embed="rId4" cstate="print"/>
          <a:stretch>
            <a:fillRect/>
          </a:stretch>
        </p:blipFill>
        <p:spPr bwMode="auto">
          <a:xfrm>
            <a:off x="3581400" y="5334000"/>
            <a:ext cx="2286000" cy="1066800"/>
          </a:xfrm>
          <a:prstGeom prst="rect">
            <a:avLst/>
          </a:prstGeom>
          <a:noFill/>
        </p:spPr>
      </p:pic>
      <p:pic>
        <p:nvPicPr>
          <p:cNvPr id="7" name="Picture 2" descr="http://imgsrv2.pxdrive.com/pics/norm/276446.jpg"/>
          <p:cNvPicPr>
            <a:picLocks noChangeAspect="1" noChangeArrowheads="1"/>
          </p:cNvPicPr>
          <p:nvPr/>
        </p:nvPicPr>
        <p:blipFill>
          <a:blip r:embed="rId5" cstate="print"/>
          <a:stretch>
            <a:fillRect/>
          </a:stretch>
        </p:blipFill>
        <p:spPr bwMode="auto">
          <a:xfrm>
            <a:off x="7010400" y="2155930"/>
            <a:ext cx="1963881" cy="968270"/>
          </a:xfrm>
          <a:prstGeom prst="rect">
            <a:avLst/>
          </a:prstGeom>
          <a:noFill/>
        </p:spPr>
      </p:pic>
      <p:pic>
        <p:nvPicPr>
          <p:cNvPr id="9" name="Picture 2" descr="http://imgsrv2.pxdrive.com/pics/norm/276446.jpg"/>
          <p:cNvPicPr>
            <a:picLocks noChangeAspect="1" noChangeArrowheads="1"/>
          </p:cNvPicPr>
          <p:nvPr/>
        </p:nvPicPr>
        <p:blipFill>
          <a:blip r:embed="rId6" cstate="print"/>
          <a:stretch>
            <a:fillRect/>
          </a:stretch>
        </p:blipFill>
        <p:spPr bwMode="auto">
          <a:xfrm>
            <a:off x="2362200" y="228600"/>
            <a:ext cx="2057399" cy="838200"/>
          </a:xfrm>
          <a:prstGeom prst="rect">
            <a:avLst/>
          </a:prstGeom>
          <a:noFill/>
        </p:spPr>
      </p:pic>
      <p:pic>
        <p:nvPicPr>
          <p:cNvPr id="10" name="Picture 2" descr="http://imgsrv2.pxdrive.com/pics/norm/276446.jpg"/>
          <p:cNvPicPr>
            <a:picLocks noChangeAspect="1" noChangeArrowheads="1"/>
          </p:cNvPicPr>
          <p:nvPr/>
        </p:nvPicPr>
        <p:blipFill>
          <a:blip r:embed="rId7" cstate="print"/>
          <a:stretch>
            <a:fillRect/>
          </a:stretch>
        </p:blipFill>
        <p:spPr bwMode="auto">
          <a:xfrm>
            <a:off x="228600" y="228601"/>
            <a:ext cx="1905000" cy="838199"/>
          </a:xfrm>
          <a:prstGeom prst="rect">
            <a:avLst/>
          </a:prstGeom>
          <a:noFill/>
        </p:spPr>
      </p:pic>
      <p:pic>
        <p:nvPicPr>
          <p:cNvPr id="11" name="Picture 2" descr="http://imgsrv2.pxdrive.com/pics/norm/276446.jpg"/>
          <p:cNvPicPr>
            <a:picLocks noChangeAspect="1" noChangeArrowheads="1"/>
          </p:cNvPicPr>
          <p:nvPr/>
        </p:nvPicPr>
        <p:blipFill>
          <a:blip r:embed="rId8" cstate="print"/>
          <a:stretch>
            <a:fillRect/>
          </a:stretch>
        </p:blipFill>
        <p:spPr bwMode="auto">
          <a:xfrm>
            <a:off x="4343400" y="221453"/>
            <a:ext cx="2362200" cy="1150147"/>
          </a:xfrm>
          <a:prstGeom prst="rect">
            <a:avLst/>
          </a:prstGeom>
          <a:noFill/>
        </p:spPr>
      </p:pic>
      <p:pic>
        <p:nvPicPr>
          <p:cNvPr id="13" name="Picture 2" descr="http://imgsrv2.pxdrive.com/pics/norm/276446.jpg"/>
          <p:cNvPicPr>
            <a:picLocks noChangeAspect="1" noChangeArrowheads="1"/>
          </p:cNvPicPr>
          <p:nvPr/>
        </p:nvPicPr>
        <p:blipFill>
          <a:blip r:embed="rId9" cstate="print"/>
          <a:stretch>
            <a:fillRect/>
          </a:stretch>
        </p:blipFill>
        <p:spPr bwMode="auto">
          <a:xfrm>
            <a:off x="6874968" y="206213"/>
            <a:ext cx="1964232" cy="860587"/>
          </a:xfrm>
          <a:prstGeom prst="rect">
            <a:avLst/>
          </a:prstGeom>
          <a:noFill/>
        </p:spPr>
      </p:pic>
      <p:pic>
        <p:nvPicPr>
          <p:cNvPr id="14" name="Picture 2" descr="http://imgsrv2.pxdrive.com/pics/norm/276446.jpg"/>
          <p:cNvPicPr>
            <a:picLocks noChangeAspect="1" noChangeArrowheads="1"/>
          </p:cNvPicPr>
          <p:nvPr/>
        </p:nvPicPr>
        <p:blipFill>
          <a:blip r:embed="rId10" cstate="print"/>
          <a:stretch>
            <a:fillRect/>
          </a:stretch>
        </p:blipFill>
        <p:spPr bwMode="auto">
          <a:xfrm>
            <a:off x="228600" y="2362200"/>
            <a:ext cx="1981200" cy="868680"/>
          </a:xfrm>
          <a:prstGeom prst="rect">
            <a:avLst/>
          </a:prstGeom>
          <a:noFill/>
        </p:spPr>
      </p:pic>
      <p:pic>
        <p:nvPicPr>
          <p:cNvPr id="15" name="Picture 2" descr="http://imgsrv2.pxdrive.com/pics/norm/276446.jpg"/>
          <p:cNvPicPr>
            <a:picLocks noChangeAspect="1" noChangeArrowheads="1"/>
          </p:cNvPicPr>
          <p:nvPr/>
        </p:nvPicPr>
        <p:blipFill>
          <a:blip r:embed="rId11" cstate="print"/>
          <a:stretch>
            <a:fillRect/>
          </a:stretch>
        </p:blipFill>
        <p:spPr bwMode="auto">
          <a:xfrm>
            <a:off x="228600" y="3276600"/>
            <a:ext cx="1981200" cy="871082"/>
          </a:xfrm>
          <a:prstGeom prst="rect">
            <a:avLst/>
          </a:prstGeom>
          <a:noFill/>
        </p:spPr>
      </p:pic>
      <p:pic>
        <p:nvPicPr>
          <p:cNvPr id="16" name="Picture 2" descr="http://imgsrv2.pxdrive.com/pics/norm/276446.jpg"/>
          <p:cNvPicPr>
            <a:picLocks noChangeAspect="1" noChangeArrowheads="1"/>
          </p:cNvPicPr>
          <p:nvPr/>
        </p:nvPicPr>
        <p:blipFill>
          <a:blip r:embed="rId12" cstate="print"/>
          <a:stretch>
            <a:fillRect/>
          </a:stretch>
        </p:blipFill>
        <p:spPr bwMode="auto">
          <a:xfrm>
            <a:off x="6934200" y="1219200"/>
            <a:ext cx="1981200" cy="876697"/>
          </a:xfrm>
          <a:prstGeom prst="rect">
            <a:avLst/>
          </a:prstGeom>
          <a:noFill/>
        </p:spPr>
      </p:pic>
      <p:pic>
        <p:nvPicPr>
          <p:cNvPr id="17" name="Picture 2" descr="http://imgsrv2.pxdrive.com/pics/norm/276446.jpg"/>
          <p:cNvPicPr>
            <a:picLocks noChangeAspect="1" noChangeArrowheads="1"/>
          </p:cNvPicPr>
          <p:nvPr/>
        </p:nvPicPr>
        <p:blipFill>
          <a:blip r:embed="rId13" cstate="print"/>
          <a:stretch>
            <a:fillRect/>
          </a:stretch>
        </p:blipFill>
        <p:spPr bwMode="auto">
          <a:xfrm>
            <a:off x="228600" y="4191000"/>
            <a:ext cx="1981200" cy="1023482"/>
          </a:xfrm>
          <a:prstGeom prst="rect">
            <a:avLst/>
          </a:prstGeom>
          <a:noFill/>
        </p:spPr>
      </p:pic>
      <p:pic>
        <p:nvPicPr>
          <p:cNvPr id="18" name="Picture 2" descr="http://imgsrv2.pxdrive.com/pics/norm/276446.jpg"/>
          <p:cNvPicPr>
            <a:picLocks noChangeAspect="1" noChangeArrowheads="1"/>
          </p:cNvPicPr>
          <p:nvPr/>
        </p:nvPicPr>
        <p:blipFill>
          <a:blip r:embed="rId14" cstate="print"/>
          <a:stretch>
            <a:fillRect/>
          </a:stretch>
        </p:blipFill>
        <p:spPr bwMode="auto">
          <a:xfrm>
            <a:off x="7010401" y="4234318"/>
            <a:ext cx="1904999" cy="871082"/>
          </a:xfrm>
          <a:prstGeom prst="rect">
            <a:avLst/>
          </a:prstGeom>
          <a:noFill/>
        </p:spPr>
      </p:pic>
      <p:pic>
        <p:nvPicPr>
          <p:cNvPr id="19" name="Picture 2" descr="http://imgsrv2.pxdrive.com/pics/norm/276446.jpg"/>
          <p:cNvPicPr>
            <a:picLocks noChangeAspect="1" noChangeArrowheads="1"/>
          </p:cNvPicPr>
          <p:nvPr/>
        </p:nvPicPr>
        <p:blipFill>
          <a:blip r:embed="rId15" cstate="print"/>
          <a:stretch>
            <a:fillRect/>
          </a:stretch>
        </p:blipFill>
        <p:spPr bwMode="auto">
          <a:xfrm>
            <a:off x="1143000" y="5328782"/>
            <a:ext cx="2057400" cy="1028700"/>
          </a:xfrm>
          <a:prstGeom prst="rect">
            <a:avLst/>
          </a:prstGeom>
          <a:noFill/>
        </p:spPr>
      </p:pic>
      <p:pic>
        <p:nvPicPr>
          <p:cNvPr id="20" name="Picture 2" descr="http://imgsrv2.pxdrive.com/pics/norm/276446.jpg"/>
          <p:cNvPicPr>
            <a:picLocks noChangeAspect="1" noChangeArrowheads="1"/>
          </p:cNvPicPr>
          <p:nvPr/>
        </p:nvPicPr>
        <p:blipFill>
          <a:blip r:embed="rId16" cstate="print"/>
          <a:stretch>
            <a:fillRect/>
          </a:stretch>
        </p:blipFill>
        <p:spPr bwMode="auto">
          <a:xfrm>
            <a:off x="7010400" y="3243718"/>
            <a:ext cx="1905000" cy="947282"/>
          </a:xfrm>
          <a:prstGeom prst="rect">
            <a:avLst/>
          </a:prstGeom>
          <a:noFill/>
        </p:spPr>
      </p:pic>
      <p:pic>
        <p:nvPicPr>
          <p:cNvPr id="6148" name="Picture 4" descr="نتيجة بحث الصور عن شكرا"/>
          <p:cNvPicPr>
            <a:picLocks noChangeAspect="1" noChangeArrowheads="1"/>
          </p:cNvPicPr>
          <p:nvPr/>
        </p:nvPicPr>
        <p:blipFill>
          <a:blip r:embed="rId17" cstate="print"/>
          <a:srcRect/>
          <a:stretch>
            <a:fillRect/>
          </a:stretch>
        </p:blipFill>
        <p:spPr bwMode="auto">
          <a:xfrm>
            <a:off x="2438401" y="1752600"/>
            <a:ext cx="4114800" cy="3066317"/>
          </a:xfrm>
          <a:prstGeom prst="rect">
            <a:avLst/>
          </a:prstGeom>
          <a:noFill/>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التقى المهندس أحمد سمير وزير التجارة والصناعة، أجيت جوبتيه سفير الهند بالقاهرة، حيث استعرض اللقاء كافه أوجه التعاون الاقتصادي المشترك بين البلدين وسبل الاستفادة من </a:t>
            </a:r>
            <a:r>
              <a:rPr lang="ar-EG" sz="1600" dirty="0" smtClean="0"/>
              <a:t>الإمكانات </a:t>
            </a:r>
            <a:r>
              <a:rPr lang="ar-EG" sz="1600" dirty="0"/>
              <a:t>والمقومات الاقتصادية الكبيرة لكلا البلدين وترجمتها لمشروعات تعاون ملموسة تصب في مصلحة الاقتصاديين المصري والهندي على حد سواء، كما تناول اللقاء عدد من الموضوعات والملفات الاقتصادية الدولية ذات الاهتمام المشترك، حضر اللقاء الوزير مفوض تجاري يحيى الواثق بالله رئيس جهاز التمثيل التجاري.</a:t>
            </a:r>
          </a:p>
          <a:p>
            <a:pPr algn="ctr" rtl="1"/>
            <a:r>
              <a:rPr lang="ar-EG" sz="1600" dirty="0"/>
              <a:t>وقال الوزير، إن اللقاء أكد أهمية البناء على العلاقات الثنائية الاستراتيجية التي تربط البلدين في تعزيز </a:t>
            </a:r>
            <a:r>
              <a:rPr lang="ar-EG" sz="1600" dirty="0" smtClean="0"/>
              <a:t>أطر </a:t>
            </a:r>
            <a:r>
              <a:rPr lang="ar-EG" sz="1600" dirty="0"/>
              <a:t>التعاون الاقتصادي والتجاري والصناعي المشترك بين مصر والهند، بما يدعم خطط وجهود التنمية الاقتصادية بكلا البلدين</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bit.ly/3HnvZGr</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التجارة والصناعة يبحث مع السفير الهندي بالقاهرة سبل تعزيز أوجه التعاون الاقتصادي بين البلدين</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1</a:t>
            </a:r>
            <a:endParaRPr lang="en-US" b="1" dirty="0"/>
          </a:p>
        </p:txBody>
      </p:sp>
      <p:pic>
        <p:nvPicPr>
          <p:cNvPr id="1026" name="Picture 2" descr="وزير التجارة والصناعة يبحث مع السفير الهندي بالقاهرة سبل تعزيز أوجه التعاون الاقتصادي بين البلدين"/>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7915" y="5123459"/>
            <a:ext cx="2423719" cy="125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911580"/>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62158"/>
          </a:xfrm>
          <a:prstGeom prst="rect">
            <a:avLst/>
          </a:prstGeom>
        </p:spPr>
        <p:txBody>
          <a:bodyPr wrap="square">
            <a:spAutoFit/>
          </a:bodyPr>
          <a:lstStyle/>
          <a:p>
            <a:pPr algn="ctr" rtl="1"/>
            <a:r>
              <a:rPr lang="ar-EG" sz="1600" dirty="0"/>
              <a:t>أكدت الدكتورة ياسمين فؤاد، وزيرة البيئة، على نجاح مصر من خلال استضافة مؤتمر المناخ </a:t>
            </a:r>
            <a:r>
              <a:rPr lang="en-US" sz="1600" dirty="0" smtClean="0"/>
              <a:t> COP27</a:t>
            </a:r>
            <a:r>
              <a:rPr lang="ar-EG" sz="1600" dirty="0" smtClean="0"/>
              <a:t>في </a:t>
            </a:r>
            <a:r>
              <a:rPr lang="ar-EG" sz="1600" dirty="0"/>
              <a:t>الدفع بأجندة المناخ العالمية في وقت حرج يمر به العالم.</a:t>
            </a:r>
          </a:p>
          <a:p>
            <a:pPr algn="ctr" rtl="1"/>
            <a:r>
              <a:rPr lang="ar-EG" sz="1600" dirty="0"/>
              <a:t> وأشارت فؤاد، </a:t>
            </a:r>
            <a:r>
              <a:rPr lang="ar-EG" sz="1600" dirty="0" smtClean="0"/>
              <a:t>إلي </a:t>
            </a:r>
            <a:r>
              <a:rPr lang="ar-EG" sz="1600" dirty="0"/>
              <a:t>تعاون مصر مع دولة الإمارات للمضي قدما نحو مؤتمر المناخ القادم </a:t>
            </a:r>
            <a:r>
              <a:rPr lang="en-US" sz="1600" dirty="0"/>
              <a:t>COP28، </a:t>
            </a:r>
            <a:r>
              <a:rPr lang="ar-EG" sz="1600" dirty="0"/>
              <a:t>حيث سيكون جزء من مهمة مصر متابعة القرارات الصادرة عن خطة شرم الشيخ التنفيذية </a:t>
            </a:r>
            <a:r>
              <a:rPr lang="ar-EG" sz="1600" dirty="0" smtClean="0"/>
              <a:t>لمؤتمر المناخ </a:t>
            </a:r>
            <a:r>
              <a:rPr lang="en-US" sz="1600" dirty="0" smtClean="0"/>
              <a:t>cop27، </a:t>
            </a:r>
            <a:r>
              <a:rPr lang="ar-EG" sz="1600" dirty="0"/>
              <a:t>وخاصة المتعلقة بصندوق الخسائر والأضرار وحوكمته، وأيضا الهدف العالمي للتكيف والهدف الجمعي الجديد للتمويل، وأفضل الطرق للتقدم في مجال التخفيف. </a:t>
            </a:r>
          </a:p>
          <a:p>
            <a:pPr algn="ctr" rtl="1"/>
            <a:r>
              <a:rPr lang="ar-EG" sz="1500" dirty="0" smtClean="0"/>
              <a:t>للمزيد </a:t>
            </a:r>
            <a:r>
              <a:rPr lang="en-US" sz="1500" dirty="0">
                <a:hlinkClick r:id="rId3"/>
              </a:rPr>
              <a:t>https://</a:t>
            </a:r>
            <a:r>
              <a:rPr lang="en-US" sz="1500" dirty="0" smtClean="0">
                <a:hlinkClick r:id="rId3"/>
              </a:rPr>
              <a:t>bit.ly/3QVE6Nk</a:t>
            </a:r>
            <a:endParaRPr lang="ar-EG" sz="1500" dirty="0" smtClean="0"/>
          </a:p>
          <a:p>
            <a:pPr algn="ctr" rtl="1"/>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وزيرة البيئة تؤكد تعاون مصر مع الإمارات استعدادا لقمة المناخ المقبلة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en-US" b="1" dirty="0" smtClean="0"/>
              <a:t>2</a:t>
            </a:r>
            <a:endParaRPr lang="en-US" b="1" dirty="0"/>
          </a:p>
        </p:txBody>
      </p:sp>
      <p:pic>
        <p:nvPicPr>
          <p:cNvPr id="39955" name="Picture 39954"/>
          <p:cNvPicPr>
            <a:picLocks noChangeAspect="1"/>
          </p:cNvPicPr>
          <p:nvPr/>
        </p:nvPicPr>
        <p:blipFill>
          <a:blip r:embed="rId6"/>
          <a:stretch>
            <a:fillRect/>
          </a:stretch>
        </p:blipFill>
        <p:spPr>
          <a:xfrm>
            <a:off x="3388552" y="4879665"/>
            <a:ext cx="2322446" cy="1515702"/>
          </a:xfrm>
          <a:prstGeom prst="rect">
            <a:avLst/>
          </a:prstGeom>
        </p:spPr>
      </p:pic>
    </p:spTree>
    <p:extLst>
      <p:ext uri="{BB962C8B-B14F-4D97-AF65-F5344CB8AC3E}">
        <p14:creationId xmlns:p14="http://schemas.microsoft.com/office/powerpoint/2010/main" val="2530478163"/>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23768"/>
          </a:xfrm>
          <a:prstGeom prst="rect">
            <a:avLst/>
          </a:prstGeom>
        </p:spPr>
        <p:txBody>
          <a:bodyPr wrap="square">
            <a:spAutoFit/>
          </a:bodyPr>
          <a:lstStyle/>
          <a:p>
            <a:pPr algn="ctr" rtl="1"/>
            <a:r>
              <a:rPr lang="ar-EG" sz="1600" dirty="0"/>
              <a:t>شددت الدكتورة ياسمين فؤاد، وزيرة البيئة، على ضرورة العمل على المبادرات التي تم </a:t>
            </a:r>
            <a:r>
              <a:rPr lang="ar-EG" sz="1600" dirty="0" smtClean="0"/>
              <a:t>إطلاقها </a:t>
            </a:r>
            <a:r>
              <a:rPr lang="ar-EG" sz="1600" dirty="0"/>
              <a:t>خلال مؤتمر المناخ </a:t>
            </a:r>
            <a:r>
              <a:rPr lang="en-US" sz="1600" dirty="0" smtClean="0"/>
              <a:t>COP27 </a:t>
            </a:r>
            <a:r>
              <a:rPr lang="ar-EG" sz="1600" dirty="0" smtClean="0"/>
              <a:t> بالتركيز </a:t>
            </a:r>
            <a:r>
              <a:rPr lang="ar-EG" sz="1600" dirty="0"/>
              <a:t>على المبادرات ذات الأولوية الملحة لطرحها للعمل مع الشركاء عليها في مؤتمر المناخ القادم </a:t>
            </a:r>
            <a:r>
              <a:rPr lang="en-US" sz="1600" dirty="0" smtClean="0"/>
              <a:t>COP28</a:t>
            </a:r>
            <a:r>
              <a:rPr lang="ar-EG" sz="1600" dirty="0" smtClean="0"/>
              <a:t>.</a:t>
            </a:r>
            <a:endParaRPr lang="en-US" sz="1600" dirty="0"/>
          </a:p>
          <a:p>
            <a:pPr algn="ctr" rtl="1"/>
            <a:r>
              <a:rPr lang="ar-EG" sz="1600" dirty="0"/>
              <a:t>ومنها مبادرة إدارة المخلفات ٥٠ بحلول ٢٠٥٠ لأفريقيا، ومبادرة التنوع البيولوجي والحلول القائمة على الطبيعة، وأيضا مبادرة النوع (المرأة) والتي تعد الفئة الأكثر تأثرا بتغير المناخ وكيفية تمكينها من مواجهته في ٣ مجالات هي الغذاء والمياه والطاقة، بالإضافة إلى مبادرة الزراعة </a:t>
            </a:r>
            <a:r>
              <a:rPr lang="en-US" sz="1600" dirty="0" smtClean="0"/>
              <a:t>FAST</a:t>
            </a:r>
            <a:r>
              <a:rPr lang="ar-EG" sz="1600" dirty="0" smtClean="0"/>
              <a:t> والمتعلقة </a:t>
            </a:r>
            <a:r>
              <a:rPr lang="ar-EG" sz="1600" dirty="0"/>
              <a:t>بالأمن الغذائي، والمبادرة الخاصة بالمياه وكيفية الإستفادة من نظم الإنذار المبكر لمواجهة تأثير تغير المناخ على مستوى سطح البحر وقضايا المياه، حيث دعت الوزيرة دولة بيلاروسيا للمشاركة في تلك المبادرات للمضي قدما نحو خطوات تنفيذية لها. </a:t>
            </a:r>
            <a:endParaRPr lang="en-US" sz="1600" dirty="0"/>
          </a:p>
          <a:p>
            <a:pPr algn="ctr" rtl="1"/>
            <a:r>
              <a:rPr lang="ar-EG" sz="1500" dirty="0" smtClean="0"/>
              <a:t>للمزيد </a:t>
            </a:r>
            <a:r>
              <a:rPr lang="en-US" sz="1500" dirty="0">
                <a:hlinkClick r:id="rId3"/>
              </a:rPr>
              <a:t>https://</a:t>
            </a:r>
            <a:r>
              <a:rPr lang="en-US" sz="1500" dirty="0" smtClean="0">
                <a:hlinkClick r:id="rId3"/>
              </a:rPr>
              <a:t>bit.ly/4068VDx</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وزيرة البيئة تطالب بالعمل على المبادرات التي أطلقتها مصر خلال </a:t>
            </a:r>
            <a:r>
              <a:rPr lang="en-US" sz="1600" b="1" dirty="0"/>
              <a:t>COP27</a:t>
            </a:r>
            <a:endParaRPr lang="en-US"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3</a:t>
            </a:r>
            <a:endParaRPr lang="en-US" b="1" dirty="0"/>
          </a:p>
        </p:txBody>
      </p:sp>
      <p:pic>
        <p:nvPicPr>
          <p:cNvPr id="3074" name="Picture 2" descr="وزيرة البيئة تطالب بالعمل على المبادرات التي أطلقتها مصر خلال C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6374" y="5358704"/>
            <a:ext cx="1566802" cy="104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3473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631490"/>
          </a:xfrm>
          <a:prstGeom prst="rect">
            <a:avLst/>
          </a:prstGeom>
        </p:spPr>
        <p:txBody>
          <a:bodyPr wrap="square">
            <a:spAutoFit/>
          </a:bodyPr>
          <a:lstStyle/>
          <a:p>
            <a:pPr algn="ctr" rtl="1"/>
            <a:r>
              <a:rPr lang="ar-EG" sz="1500" dirty="0"/>
              <a:t>سلط مركز المعلومات ودعم اتخاذ القرار التابع لمجلس الوزراء، اليوم السبت، الضوء على مشروع تحويل المخلفات الصلبة إلى طاقة كهربائية بالجيزة.</a:t>
            </a:r>
          </a:p>
          <a:p>
            <a:pPr algn="ctr" rtl="1"/>
            <a:r>
              <a:rPr lang="ar-EG" sz="1500" dirty="0"/>
              <a:t>وأشار المركز إلى أن إجمالي قيمة الاستثمارات الخضراء المستهدفة نحو 120 مليون دولار بمشروع تحويل المخلفات الصلبة إلى طاقة كهربائية بالجيزة، وذلك في ضوء سعي الدولة إلى توطين الصناعات الخضراء، وتنفيذ برنامج متكامل لتحويل المخلفات إلى طاقة كهربائية</a:t>
            </a:r>
            <a:r>
              <a:rPr lang="ar-EG" sz="1500" dirty="0" smtClean="0"/>
              <a:t>.</a:t>
            </a:r>
            <a:endParaRPr lang="ar-EG" sz="1500" dirty="0"/>
          </a:p>
          <a:p>
            <a:pPr algn="ctr" rtl="1"/>
            <a:r>
              <a:rPr lang="ar-EG" sz="1500" dirty="0"/>
              <a:t>ويعد مشروع تحويل المخلفات الصلبة إلى طاقة كهربائية بأبورواش بالجيزة من أهم إجراءات تنفيذ البرنامج المتكامل لتحويل المخلفات إلى طاقة </a:t>
            </a:r>
            <a:r>
              <a:rPr lang="ar-EG" sz="1500" dirty="0" smtClean="0"/>
              <a:t>كهربائية، والذي </a:t>
            </a:r>
            <a:r>
              <a:rPr lang="ar-EG" sz="1500" dirty="0"/>
              <a:t>يندرج تحت مشروعات الرخصة الذهبية باستثمارات تصل إلى 120 مليون دولار، ويساهم </a:t>
            </a:r>
            <a:r>
              <a:rPr lang="ar-EG" sz="1500" dirty="0" smtClean="0"/>
              <a:t>في </a:t>
            </a:r>
            <a:r>
              <a:rPr lang="ar-EG" sz="1500" dirty="0"/>
              <a:t>تقليل كمية المخلفات </a:t>
            </a:r>
            <a:r>
              <a:rPr lang="ar-EG" sz="1500" dirty="0" smtClean="0"/>
              <a:t>التي </a:t>
            </a:r>
            <a:r>
              <a:rPr lang="ar-EG" sz="1500" dirty="0"/>
              <a:t>يتم التخلص </a:t>
            </a:r>
            <a:r>
              <a:rPr lang="ar-EG" sz="1500" dirty="0" smtClean="0"/>
              <a:t>النهائي </a:t>
            </a:r>
            <a:r>
              <a:rPr lang="ar-EG" sz="1500" dirty="0"/>
              <a:t>منها </a:t>
            </a:r>
            <a:r>
              <a:rPr lang="ar-EG" sz="1500" dirty="0" smtClean="0"/>
              <a:t>بإنتاج </a:t>
            </a:r>
            <a:r>
              <a:rPr lang="ar-EG" sz="1500" dirty="0"/>
              <a:t>طاقة كهربائية صالحة للاستخدام </a:t>
            </a:r>
            <a:r>
              <a:rPr lang="ar-EG" sz="1500" dirty="0" smtClean="0"/>
              <a:t>الذاتي </a:t>
            </a:r>
            <a:r>
              <a:rPr lang="ar-EG" sz="1500" dirty="0"/>
              <a:t>بالمحطة وللربط على الشبك، حيث من المتوقع أن ينتج طاقة كهربائية 30 ميجاوات/ساعة.</a:t>
            </a:r>
          </a:p>
          <a:p>
            <a:pPr algn="ctr" rtl="1"/>
            <a:r>
              <a:rPr lang="ar-EG" sz="1500" dirty="0" smtClean="0"/>
              <a:t>للمزيد </a:t>
            </a:r>
            <a:r>
              <a:rPr lang="en-US" sz="1500" dirty="0">
                <a:hlinkClick r:id="rId3"/>
              </a:rPr>
              <a:t>https://</a:t>
            </a:r>
            <a:r>
              <a:rPr lang="en-US" sz="1500" dirty="0" smtClean="0">
                <a:hlinkClick r:id="rId3"/>
              </a:rPr>
              <a:t>bit.ly/3D7r75z</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باستثمارات 120 مليون دولار.. مشروع تحويل المخلفات إلى كهرباء يحقق عوائد اقتصادية ويقلل </a:t>
            </a:r>
            <a:r>
              <a:rPr lang="ar-EG" sz="1600" b="1" dirty="0" smtClean="0"/>
              <a:t>الإنبعاثات</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4</a:t>
            </a:r>
            <a:endParaRPr lang="en-US" b="1" dirty="0"/>
          </a:p>
        </p:txBody>
      </p:sp>
      <p:pic>
        <p:nvPicPr>
          <p:cNvPr id="10242" name="Picture 2" descr="باستثمارات  مليون دولار مشروع تحويل المخلفات إلى كهرباء يحقق عوائد اقتصادية ويقلل الانبعاثات"/>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6797" y="5455703"/>
            <a:ext cx="1678123" cy="94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89229"/>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54545"/>
          </a:xfrm>
          <a:prstGeom prst="rect">
            <a:avLst/>
          </a:prstGeom>
        </p:spPr>
        <p:txBody>
          <a:bodyPr wrap="square">
            <a:spAutoFit/>
          </a:bodyPr>
          <a:lstStyle/>
          <a:p>
            <a:pPr algn="ctr" rtl="1"/>
            <a:r>
              <a:rPr lang="ar-EG" sz="1600" dirty="0"/>
              <a:t>قال الدكتور طارق العربي الرئيس </a:t>
            </a:r>
            <a:r>
              <a:rPr lang="ar-EG" sz="1600" dirty="0" smtClean="0"/>
              <a:t>التنفيذي </a:t>
            </a:r>
            <a:r>
              <a:rPr lang="ar-EG" sz="1600" dirty="0"/>
              <a:t>لجهاز تنظيم إدارة المخلفات إن هناك أهمية استراتيجية للحد من استخدام البلاستيك أحادي الاستخدام، </a:t>
            </a:r>
            <a:r>
              <a:rPr lang="ar-EG" sz="1600" dirty="0" smtClean="0"/>
              <a:t>والتي </a:t>
            </a:r>
            <a:r>
              <a:rPr lang="ar-EG" sz="1600" dirty="0"/>
              <a:t>تستهدف تخفيض التأثير السلبي نتيجة الإفراط في استهلاك الأكياس البلاستيكية على الصحة والبيئة والاقتصاد والمجتمع، من خلال وضع حد أدنى لسمك الكيس البلاستيك، وحظر التوزيع المجاني للأكياس البلاستيكية أحادية الاستخدام، والتوعية بأهمية تخفيض استهلاك الأكياس البلاستيكية، بهدف تقليل نصيب الفرد حتى ٥٠ كيسا سنويا بحلول عام ٢٠٣٠</a:t>
            </a:r>
            <a:r>
              <a:rPr lang="ar-EG" sz="1600" dirty="0" smtClean="0"/>
              <a:t>.</a:t>
            </a:r>
          </a:p>
          <a:p>
            <a:pPr algn="ctr" rtl="1"/>
            <a:r>
              <a:rPr lang="ar-EG" sz="1600" dirty="0"/>
              <a:t>ولفت العربي إلى أن هناك عدة </a:t>
            </a:r>
            <a:r>
              <a:rPr lang="ar-EG" sz="1600" dirty="0" smtClean="0"/>
              <a:t>إجراءات </a:t>
            </a:r>
            <a:r>
              <a:rPr lang="ar-EG" sz="1600" dirty="0"/>
              <a:t>للحد من انتشار الأكياس البلاستيكية، أولها أن تكون توزيع الأكياس بمقابل مادي، وتغيير مواصفات الأكياس لتكون أكثر استدامة، ووجود حوافز للمصنعين، وتنفيذ حملات لرفع </a:t>
            </a:r>
            <a:r>
              <a:rPr lang="ar-EG" sz="1600" dirty="0" smtClean="0"/>
              <a:t>الوعي.</a:t>
            </a:r>
            <a:endParaRPr lang="ar-EG" sz="1600" dirty="0"/>
          </a:p>
          <a:p>
            <a:pPr algn="ctr" rtl="1"/>
            <a:r>
              <a:rPr lang="ar-EG" sz="1600" dirty="0" smtClean="0"/>
              <a:t>للمزيد </a:t>
            </a:r>
            <a:r>
              <a:rPr lang="en-US" sz="1600" dirty="0">
                <a:hlinkClick r:id="rId3"/>
              </a:rPr>
              <a:t>https://</a:t>
            </a:r>
            <a:r>
              <a:rPr lang="en-US" sz="1600" dirty="0" smtClean="0">
                <a:hlinkClick r:id="rId3"/>
              </a:rPr>
              <a:t>bit.ly/3J82uty</a:t>
            </a:r>
            <a:endParaRPr lang="ar-EG" sz="1600" dirty="0" smtClean="0"/>
          </a:p>
          <a:p>
            <a:pPr algn="ctr" rtl="1"/>
            <a:endParaRPr lang="ar-EG" sz="1600" dirty="0"/>
          </a:p>
          <a:p>
            <a:pPr algn="ctr" rtl="1"/>
            <a:endParaRPr lang="en-US" sz="16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طارق العربي: قمنا بإجراءات مختلفة للحد من استخدام البلاستيك أهمها تقليل سمك الأكياس وحظر التوزيع المجاني</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5</a:t>
            </a:r>
            <a:endParaRPr lang="en-US" b="1" dirty="0"/>
          </a:p>
        </p:txBody>
      </p:sp>
      <p:pic>
        <p:nvPicPr>
          <p:cNvPr id="2050" name="Picture 2" descr="طارق العربي قمنا بإجراءات مختلفة للحد من استخدام البلاستيك أهمها تقليل سمك الأكياس وحظر التوزيع المجاني"/>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619" y="5122803"/>
            <a:ext cx="1956312" cy="12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1881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23768"/>
          </a:xfrm>
          <a:prstGeom prst="rect">
            <a:avLst/>
          </a:prstGeom>
        </p:spPr>
        <p:txBody>
          <a:bodyPr wrap="square">
            <a:spAutoFit/>
          </a:bodyPr>
          <a:lstStyle/>
          <a:p>
            <a:pPr algn="ctr" rtl="1"/>
            <a:r>
              <a:rPr lang="ar-EG" sz="1600" dirty="0"/>
              <a:t>أكدت الدكتورة رانيا المشاط وزيرة التعاون الدولي، على أهمية التوسع في جهود التكيف والتخفيف من تداعيات التغيرات المناخية، وتعزيز الاستثمارات في البنية التحتية المرنة، وبذل الجهود المشتركة للحد من الخسائر والأضرار التي يمكن أن تنتج عن التغيرات المناخية وتداعياتها على الدول المختلفة.</a:t>
            </a:r>
          </a:p>
          <a:p>
            <a:pPr algn="ctr" rtl="1"/>
            <a:r>
              <a:rPr lang="ar-EG" sz="1600" dirty="0"/>
              <a:t>وأشار إلى أن مصر بدأت بالفعل إجراءات التنمية والعمل المناخي منذ عام 2014 وتعمل حاليًا في ضوء الاستراتيجية الوطنية للتغيرات المناخية 2050 والمساهمات المحددة وطنيًا </a:t>
            </a:r>
            <a:r>
              <a:rPr lang="en-US" sz="1600" dirty="0"/>
              <a:t>NDCs، </a:t>
            </a:r>
            <a:r>
              <a:rPr lang="ar-EG" sz="1600" dirty="0"/>
              <a:t>لتحقيق التحول الأخضر من خلال مشروعات محددة في كافة القطاعات ذات الأولوية</a:t>
            </a:r>
            <a:r>
              <a:rPr lang="ar-EG" sz="1600" dirty="0" smtClean="0"/>
              <a:t>.</a:t>
            </a:r>
          </a:p>
          <a:p>
            <a:pPr algn="ctr" rtl="1"/>
            <a:r>
              <a:rPr lang="ar-EG" sz="1600" dirty="0"/>
              <a:t>وتابعت وزيرة التعاون الدولي: أطلقنا المنصة الوطنية للمشروعات الخضراء برنامج "نُوَفِّي"، محور الارتباط بين مشروعات المياه والغذاء والطاقة، والتي تتضمن 9 مشروعات ذات أولوية في هذه </a:t>
            </a:r>
            <a:r>
              <a:rPr lang="ar-EG" sz="1600" dirty="0" smtClean="0"/>
              <a:t>القطاعات.</a:t>
            </a:r>
            <a:endParaRPr lang="ar-EG" sz="1600" dirty="0"/>
          </a:p>
          <a:p>
            <a:pPr algn="ctr" rtl="1"/>
            <a:r>
              <a:rPr lang="ar-EG" sz="1500" dirty="0" smtClean="0"/>
              <a:t>للمزيد </a:t>
            </a:r>
            <a:r>
              <a:rPr lang="en-US" sz="1500" dirty="0">
                <a:hlinkClick r:id="rId3"/>
              </a:rPr>
              <a:t>https://</a:t>
            </a:r>
            <a:r>
              <a:rPr lang="en-US" sz="1500" dirty="0" smtClean="0">
                <a:hlinkClick r:id="rId3"/>
              </a:rPr>
              <a:t>bit.ly/3H5z1hg</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رانيا المشاط: مصر بدأت إجراءات التنمية والعمل المناخي منذ 2014</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6</a:t>
            </a:r>
            <a:endParaRPr lang="en-US" b="1" dirty="0"/>
          </a:p>
        </p:txBody>
      </p:sp>
      <p:pic>
        <p:nvPicPr>
          <p:cNvPr id="9218" name="Picture 2" descr="https://akhbarelyom.com/Landing/images/header-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2" y="636588"/>
            <a:ext cx="2238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وزيرة التعاون الدولي"/>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5342" y="5361329"/>
            <a:ext cx="1553313" cy="103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64046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1785104"/>
          </a:xfrm>
          <a:prstGeom prst="rect">
            <a:avLst/>
          </a:prstGeom>
        </p:spPr>
        <p:txBody>
          <a:bodyPr wrap="square">
            <a:spAutoFit/>
          </a:bodyPr>
          <a:lstStyle/>
          <a:p>
            <a:pPr algn="ctr" rtl="1"/>
            <a:r>
              <a:rPr lang="ar-EG" sz="1600" dirty="0"/>
              <a:t>تعد الأكياس البلاستيكية من أخطر مهددات النظام البيئي البري والبحري؛ والتي تؤثر على صحة </a:t>
            </a:r>
            <a:r>
              <a:rPr lang="ar-EG" sz="1600" dirty="0" smtClean="0"/>
              <a:t>الإنسان </a:t>
            </a:r>
            <a:r>
              <a:rPr lang="ar-EG" sz="1600" dirty="0"/>
              <a:t>وتهدد حياة العديد من الكائنات البحرية وعلى رأسهم السلاحف البحرية المهددة بخطر الانقراض. </a:t>
            </a:r>
          </a:p>
          <a:p>
            <a:pPr algn="ctr" rtl="1"/>
            <a:r>
              <a:rPr lang="ar-EG" sz="1600" dirty="0"/>
              <a:t>ويساعد الاستخدام المُفرط للأكياس البلاستيك على انتشارها؛ فيوجد في مصر 14 مليار كيس بلاستيك سنوياً بيتم تدوير 1% منها فقط، أما الباقي يدخل في الدورة البيئية ويستمر مئات السنين لكي تتحلل، وأيضا لها أضرار كثيرة على الإنسان وعلى البيئة بكل عناصرها.  </a:t>
            </a:r>
          </a:p>
          <a:p>
            <a:pPr algn="ctr" rtl="1"/>
            <a:r>
              <a:rPr lang="ar-EG" sz="1500" dirty="0" smtClean="0"/>
              <a:t>للمزيد </a:t>
            </a:r>
            <a:r>
              <a:rPr lang="en-US" sz="1500" dirty="0">
                <a:hlinkClick r:id="rId3"/>
              </a:rPr>
              <a:t>https://</a:t>
            </a:r>
            <a:r>
              <a:rPr lang="en-US" sz="1500" dirty="0" smtClean="0">
                <a:hlinkClick r:id="rId3"/>
              </a:rPr>
              <a:t>bit.ly/3HnyeJR</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إنفوجراف| أهداف استراتيجية الحد من استخدام الأكياس البلاستيكية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7</a:t>
            </a:r>
            <a:endParaRPr lang="en-US" b="1" dirty="0"/>
          </a:p>
        </p:txBody>
      </p:sp>
      <p:pic>
        <p:nvPicPr>
          <p:cNvPr id="9218" name="Picture 2" descr="https://akhbarelyom.com/Landing/images/header-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2" y="636588"/>
            <a:ext cx="2238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إنفوجراف"/>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205" y="4618504"/>
            <a:ext cx="2666447" cy="177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6758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23768"/>
          </a:xfrm>
          <a:prstGeom prst="rect">
            <a:avLst/>
          </a:prstGeom>
        </p:spPr>
        <p:txBody>
          <a:bodyPr wrap="square">
            <a:spAutoFit/>
          </a:bodyPr>
          <a:lstStyle/>
          <a:p>
            <a:pPr algn="ctr" rtl="1"/>
            <a:r>
              <a:rPr lang="ar-EG" sz="1600" dirty="0"/>
              <a:t> أكدت الدكتورة رانيا المشاط وزيرة التعاون الدولي، أن الجهود المشتركة مع بنك الاستثمار الأوروبي، تتسق مع رؤية الدولة لتنفيذ الاستراتيجية الوطنية للتغيرات المناخية ٢٠٥٠، والمساهمات المحددة وطنيًا </a:t>
            </a:r>
            <a:r>
              <a:rPr lang="en-US" sz="1600" dirty="0"/>
              <a:t>NDCs، </a:t>
            </a:r>
            <a:r>
              <a:rPr lang="ar-EG" sz="1600" dirty="0"/>
              <a:t>حيث يسهم بنك الاستثمار الأوروبي في تنفيذ مشروع استبدال محطات الطاقة التي تعمل بالطاقة التقليدية بأخرى تعمل بالطاقة المتجددة لتعزيز الانتقال نحو الطاقة النظيفة، ومشروع تكيف المحاصيل في منطقة وادي النيل والدلتا، والتكيف في منطقة شمال الدلتا المتأثرة بارتفاع مستوى سطح البحر، وتطوير الري في المناطق الزراعية القديمة.</a:t>
            </a:r>
          </a:p>
          <a:p>
            <a:pPr algn="ctr" rtl="1"/>
            <a:r>
              <a:rPr lang="ar-EG" sz="1600" dirty="0"/>
              <a:t>جاء ذلك خلال لقاء وزيرة التعاون الدولي، مع وارنر هوير، رئيس بنك الاستثمار الأوروبي، حيث أشارت إلى التعاون المثمر بين وزارة التعاون الدولي والبنك على مدار عام ٢٠٢٢، على مستوى جهود التعاون الإنمائي المختلفة وتلبية أولويات التنمية الوطنية، وعلى رأسها المشاركة في المنصة الوطنية للمشروعات الخضراء برنامج "</a:t>
            </a:r>
            <a:r>
              <a:rPr lang="ar-EG" sz="1600" dirty="0" smtClean="0"/>
              <a:t>نُوَفِّي".</a:t>
            </a:r>
            <a:endParaRPr lang="ar-EG" sz="1600" dirty="0"/>
          </a:p>
          <a:p>
            <a:pPr algn="ctr" rtl="1"/>
            <a:r>
              <a:rPr lang="ar-EG" sz="1500" dirty="0" smtClean="0"/>
              <a:t>للمزيد </a:t>
            </a:r>
            <a:r>
              <a:rPr lang="en-US" sz="1500" dirty="0">
                <a:hlinkClick r:id="rId3"/>
              </a:rPr>
              <a:t>https://</a:t>
            </a:r>
            <a:r>
              <a:rPr lang="en-US" sz="1500" dirty="0" smtClean="0">
                <a:hlinkClick r:id="rId3"/>
              </a:rPr>
              <a:t>bit.ly/3ZS1CyS</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515 مليون دولار تمويلًا تنمويًا من بنك الاستثمار الأوروبي للقطاع الخاص</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8</a:t>
            </a:r>
            <a:endParaRPr lang="en-US" b="1" dirty="0"/>
          </a:p>
        </p:txBody>
      </p:sp>
      <p:pic>
        <p:nvPicPr>
          <p:cNvPr id="39955" name="Picture 39954"/>
          <p:cNvPicPr>
            <a:picLocks noChangeAspect="1"/>
          </p:cNvPicPr>
          <p:nvPr/>
        </p:nvPicPr>
        <p:blipFill>
          <a:blip r:embed="rId5"/>
          <a:stretch>
            <a:fillRect/>
          </a:stretch>
        </p:blipFill>
        <p:spPr>
          <a:xfrm>
            <a:off x="3611467" y="5345087"/>
            <a:ext cx="1921065" cy="1072935"/>
          </a:xfrm>
          <a:prstGeom prst="rect">
            <a:avLst/>
          </a:prstGeom>
        </p:spPr>
      </p:pic>
      <p:pic>
        <p:nvPicPr>
          <p:cNvPr id="39959" name="Picture 2" descr="بوابة الوفد الالكتروني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4547" y="985863"/>
            <a:ext cx="2371725"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74136"/>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148903</TotalTime>
  <Words>1687</Words>
  <Application>Microsoft Office PowerPoint</Application>
  <PresentationFormat>On-screen Show (4:3)</PresentationFormat>
  <Paragraphs>109</Paragraphs>
  <Slides>17</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BatangChe</vt:lpstr>
      <vt:lpstr>Calibri</vt:lpstr>
      <vt:lpstr>Georgia</vt:lpstr>
      <vt:lpstr>Times New Roman</vt:lpstr>
      <vt:lpstr>Wingdings</vt:lpstr>
      <vt:lpstr>Wingdings 2</vt:lpstr>
      <vt:lpstr>Civic</vt:lpstr>
      <vt:lpstr> مكتب الالتزام البيئي والتنمية المستدامة اتحاد الصناعات المصرية  أهم الأخبار التي نُشرت في الصحف في مجال الصناعة والبيئة   يوم 22 يناير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للمزيد من خدمات المكتب تابعونا على</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مكتب الإلتزام البيئى و التنمية المستدامة إتحاد الصناعات المصرية  أهم الأخبار التى نشرت فى الصحف فى مجال الصناعة والبيئة  يوم 2 مارس 6201</dc:title>
  <dc:creator>Dell</dc:creator>
  <cp:lastModifiedBy>Dell</cp:lastModifiedBy>
  <cp:revision>15096</cp:revision>
  <dcterms:created xsi:type="dcterms:W3CDTF">2016-03-02T11:19:53Z</dcterms:created>
  <dcterms:modified xsi:type="dcterms:W3CDTF">2023-01-22T11:23:32Z</dcterms:modified>
</cp:coreProperties>
</file>