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9" r:id="rId2"/>
    <p:sldId id="4143" r:id="rId3"/>
    <p:sldId id="4120" r:id="rId4"/>
    <p:sldId id="4119" r:id="rId5"/>
    <p:sldId id="4140" r:id="rId6"/>
    <p:sldId id="4141" r:id="rId7"/>
    <p:sldId id="4142" r:id="rId8"/>
    <p:sldId id="4144" r:id="rId9"/>
    <p:sldId id="4124" r:id="rId10"/>
    <p:sldId id="4132" r:id="rId11"/>
    <p:sldId id="4136" r:id="rId12"/>
    <p:sldId id="4121" r:id="rId13"/>
    <p:sldId id="2967" r:id="rId14"/>
    <p:sldId id="1317" r:id="rId15"/>
    <p:sldId id="9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D8502-D048-4307-A7F5-31CB37EC875B}">
          <p14:sldIdLst>
            <p14:sldId id="259"/>
            <p14:sldId id="4143"/>
            <p14:sldId id="4120"/>
            <p14:sldId id="4119"/>
            <p14:sldId id="4140"/>
            <p14:sldId id="4141"/>
            <p14:sldId id="4142"/>
            <p14:sldId id="4144"/>
            <p14:sldId id="4124"/>
            <p14:sldId id="4132"/>
            <p14:sldId id="4136"/>
            <p14:sldId id="4121"/>
            <p14:sldId id="2967"/>
            <p14:sldId id="1317"/>
            <p14:sldId id="9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434" autoAdjust="0"/>
  </p:normalViewPr>
  <p:slideViewPr>
    <p:cSldViewPr>
      <p:cViewPr>
        <p:scale>
          <a:sx n="110" d="100"/>
          <a:sy n="110" d="100"/>
        </p:scale>
        <p:origin x="126" y="-14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3,4,5,6,7,8,9</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70F4C-8A14-479A-AF21-D439CF0F4A93}" type="datetimeFigureOut">
              <a:rPr lang="en-US" smtClean="0"/>
              <a:t>1/17/2023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5FDFF-FC84-4EDA-8D29-8B87F185E1A8}" type="slidenum">
              <a:rPr lang="en-US" smtClean="0"/>
              <a:t>‹#›</a:t>
            </a:fld>
            <a:endParaRPr lang="en-US"/>
          </a:p>
        </p:txBody>
      </p:sp>
    </p:spTree>
    <p:extLst>
      <p:ext uri="{BB962C8B-B14F-4D97-AF65-F5344CB8AC3E}">
        <p14:creationId xmlns:p14="http://schemas.microsoft.com/office/powerpoint/2010/main" val="4477892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3,4,5,6,7,8,9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E5857-E0FC-4D07-B6FF-819F3059A8B2}"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0CC05-779F-452C-88D8-63838EE36008}" type="slidenum">
              <a:rPr lang="en-US" smtClean="0"/>
              <a:pPr/>
              <a:t>‹#›</a:t>
            </a:fld>
            <a:endParaRPr lang="en-US" dirty="0"/>
          </a:p>
        </p:txBody>
      </p:sp>
    </p:spTree>
    <p:extLst>
      <p:ext uri="{BB962C8B-B14F-4D97-AF65-F5344CB8AC3E}">
        <p14:creationId xmlns:p14="http://schemas.microsoft.com/office/powerpoint/2010/main" val="273512056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2</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319757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11</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89291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12</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0565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14</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87569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3</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33108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4</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35112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5</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1188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6</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7379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7</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32870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8</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11571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9</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98753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10</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76036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477829-055C-4BC5-AC4B-A73F52474019}" type="datetime1">
              <a:rPr lang="en-US" smtClean="0"/>
              <a:t>1/17/2023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E4E70-0EB1-4BEE-B2A4-55488AFD5810}"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5DDA1F-FD4B-4208-AA39-D1FBA25D59C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C25DDA1F-FD4B-4208-AA39-D1FBA25D59C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EE1C4-BC33-4FCD-9B4F-20C0CAB6D6E5}"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216500-D0DF-4487-8D21-FEE5E7EE86B8}"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25DDA1F-FD4B-4208-AA39-D1FBA25D59C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BF14B4E-2808-47FA-8CDA-083FC18DFDE8}" type="datetime1">
              <a:rPr lang="en-US" smtClean="0"/>
              <a:t>1/17/2023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2E1D8BB-3F3B-4212-8888-E7F781A0DC5D}"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5DDA1F-FD4B-4208-AA39-D1FBA25D59C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5E8C74-6AE7-4CC1-91EA-DAE9E7782B52}" type="datetime1">
              <a:rPr lang="en-US" smtClean="0"/>
              <a:t>1/17/2023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25DDA1F-FD4B-4208-AA39-D1FBA25D59C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6BDBDF-B8F1-49D0-8A9C-B4FCE63F4B22}" type="datetime1">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25DDA1F-FD4B-4208-AA39-D1FBA25D59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E98E58-0152-46DF-84FA-29E763399B2E}" type="datetime1">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5DDA1F-FD4B-4208-AA39-D1FBA25D59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8672AAA-D0FC-47AA-8C31-807499FCFADE}" type="datetime1">
              <a:rPr lang="en-US" smtClean="0"/>
              <a:t>1/17/2023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C25DDA1F-FD4B-4208-AA39-D1FBA25D59C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ADDB129-9773-4B0B-9203-5F0A2A9E6DDE}" type="datetime1">
              <a:rPr lang="en-US" smtClean="0"/>
              <a:t>1/17/2023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34E1DD-9CD5-4229-8A09-387C04449D0C}" type="datetime1">
              <a:rPr lang="en-US" smtClean="0"/>
              <a:t>1/17/2023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5DDA1F-FD4B-4208-AA39-D1FBA25D59C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ZECrz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bit.ly/3HkFmX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bit.ly/3ZIZPM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C:\Documents%20and%20Settings\Nada\My%20Documents\Downloads\Background%20Instrumental%20Music%20-%20Instrumental%20Music,%20Background%20Music%20Instrumental.mp3" TargetMode="External"/><Relationship Id="rId6" Type="http://schemas.openxmlformats.org/officeDocument/2006/relationships/hyperlink" Target="http://www.eco-fei.org/ar/" TargetMode="External"/><Relationship Id="rId5" Type="http://schemas.openxmlformats.org/officeDocument/2006/relationships/hyperlink" Target="https://www.facebook.com/eco.fei/?epa=SEARCH_BOX"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www.eco-fei.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jpg"/><Relationship Id="rId3" Type="http://schemas.openxmlformats.org/officeDocument/2006/relationships/image" Target="../media/image25.png"/><Relationship Id="rId7" Type="http://schemas.openxmlformats.org/officeDocument/2006/relationships/image" Target="../media/image29.jpg"/><Relationship Id="rId12" Type="http://schemas.openxmlformats.org/officeDocument/2006/relationships/image" Target="../media/image34.jpg"/><Relationship Id="rId17" Type="http://schemas.openxmlformats.org/officeDocument/2006/relationships/image" Target="../media/image39.jpe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g"/><Relationship Id="rId1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hyperlink" Target="https://bit.ly/3H8DD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bit.ly/3GKLcz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bit.ly/3klnjH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bit.ly/3iNb4TB"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bit.ly/3CTmmw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bit.ly/3klVGh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s://bit.ly/3WjgbbZ"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bit.ly/3koUtW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505200"/>
            <a:ext cx="7315200" cy="1676400"/>
          </a:xfrm>
        </p:spPr>
        <p:txBody>
          <a:bodyPr>
            <a:noAutofit/>
          </a:bodyPr>
          <a:lstStyle/>
          <a:p>
            <a:pPr rtl="1"/>
            <a:r>
              <a:rPr lang="ar-EG" sz="4400" b="1" dirty="0" smtClean="0">
                <a:solidFill>
                  <a:schemeClr val="accent3"/>
                </a:solidFill>
                <a:latin typeface="Arial" pitchFamily="34" charset="0"/>
                <a:cs typeface="Arial" pitchFamily="34" charset="0"/>
              </a:rPr>
              <a:t/>
            </a:r>
            <a:br>
              <a:rPr lang="ar-EG" sz="4400" b="1" dirty="0" smtClean="0">
                <a:solidFill>
                  <a:schemeClr val="accent3"/>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مكتب الالتزام البيئ</a:t>
            </a:r>
            <a:r>
              <a:rPr lang="ar-EG" sz="3600" b="1" dirty="0">
                <a:solidFill>
                  <a:schemeClr val="tx1"/>
                </a:solidFill>
                <a:latin typeface="Arial" pitchFamily="34" charset="0"/>
                <a:cs typeface="Arial" pitchFamily="34" charset="0"/>
              </a:rPr>
              <a:t>ي</a:t>
            </a:r>
            <a:r>
              <a:rPr lang="ar-EG" sz="3600" b="1" dirty="0" smtClean="0">
                <a:solidFill>
                  <a:schemeClr val="tx1"/>
                </a:solidFill>
                <a:latin typeface="Arial" pitchFamily="34" charset="0"/>
                <a:cs typeface="Arial" pitchFamily="34" charset="0"/>
              </a:rPr>
              <a:t> والتنمية المستدامة</a:t>
            </a:r>
            <a:br>
              <a:rPr lang="ar-EG" sz="3600" b="1" dirty="0" smtClean="0">
                <a:solidFill>
                  <a:schemeClr val="tx1"/>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اتحاد الصناعات المصرية</a:t>
            </a:r>
            <a:br>
              <a:rPr lang="ar-EG" sz="36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أهم الأخبار التي نُشرت في الصحف في مجال الصناعة والبيئة </a:t>
            </a:r>
            <a:br>
              <a:rPr lang="ar-EG" sz="20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يوم </a:t>
            </a:r>
            <a:r>
              <a:rPr lang="en-US" sz="2000" b="1" dirty="0" smtClean="0">
                <a:solidFill>
                  <a:schemeClr val="tx1"/>
                </a:solidFill>
                <a:latin typeface="Arial" pitchFamily="34" charset="0"/>
                <a:cs typeface="Arial" pitchFamily="34" charset="0"/>
              </a:rPr>
              <a:t>17</a:t>
            </a:r>
            <a:r>
              <a:rPr lang="ar-EG" sz="2000" b="1" dirty="0" smtClean="0">
                <a:solidFill>
                  <a:schemeClr val="tx1"/>
                </a:solidFill>
                <a:latin typeface="Arial" pitchFamily="34" charset="0"/>
                <a:cs typeface="Arial" pitchFamily="34" charset="0"/>
              </a:rPr>
              <a:t> </a:t>
            </a:r>
            <a:r>
              <a:rPr lang="ar-EG" sz="2400" b="1" dirty="0" smtClean="0">
                <a:solidFill>
                  <a:schemeClr val="tx1"/>
                </a:solidFill>
                <a:latin typeface="Arial" pitchFamily="34" charset="0"/>
                <a:cs typeface="Arial" pitchFamily="34" charset="0"/>
              </a:rPr>
              <a:t>يناير</a:t>
            </a:r>
            <a:r>
              <a:rPr lang="ar-EG" sz="2000" b="1" dirty="0" smtClean="0">
                <a:solidFill>
                  <a:schemeClr val="tx1"/>
                </a:solidFill>
                <a:latin typeface="Arial" pitchFamily="34" charset="0"/>
                <a:cs typeface="Arial" pitchFamily="34" charset="0"/>
              </a:rPr>
              <a:t> 2023</a:t>
            </a:r>
            <a:endParaRPr lang="en-US" sz="2000" b="1"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96025"/>
            <a:ext cx="30463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صحف 2.jpg"/>
          <p:cNvPicPr>
            <a:picLocks noChangeAspect="1"/>
          </p:cNvPicPr>
          <p:nvPr/>
        </p:nvPicPr>
        <p:blipFill>
          <a:blip r:embed="rId3" cstate="print"/>
          <a:stretch>
            <a:fillRect/>
          </a:stretch>
        </p:blipFill>
        <p:spPr>
          <a:xfrm>
            <a:off x="228600" y="2514600"/>
            <a:ext cx="1295400" cy="3886200"/>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par>
                                <p:cTn id="13" presetID="8"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استقبل المهندس محمود عصمت وزير قطاع الأعمال العام، بمقر الوزارة، السفير أوكا هيروشي سفير اليابان لدى القاهرة، لبحث سبل تعزيز التعاون المشترك.</a:t>
            </a:r>
          </a:p>
          <a:p>
            <a:pPr algn="ctr" rtl="1"/>
            <a:r>
              <a:rPr lang="ar-EG" sz="1600" dirty="0"/>
              <a:t>شهد اللقاء استعراض فرص ومجالات التعاون الممكنة بين شركات وزارة قطاع الأعمال العام والشركات اليابانية، وذلك في العديد من القطاعات والأنشطة الصناعية والاستثمارية</a:t>
            </a:r>
            <a:r>
              <a:rPr lang="ar-EG" sz="1600" dirty="0" smtClean="0"/>
              <a:t>.</a:t>
            </a:r>
            <a:endParaRPr lang="ar-EG" sz="1600" dirty="0"/>
          </a:p>
          <a:p>
            <a:pPr algn="ctr" rtl="1"/>
            <a:r>
              <a:rPr lang="ar-EG" sz="1600" dirty="0"/>
              <a:t>أكد المهندس محمود عصمت أن العلاقات الوثيقة المثمرة التي تربط بين مصر واليابان لها انعكاساتها الإيجابية فى شتى مجالات العمل الاقتصادي، مشيرًا إلى اهتمام مصر وحرصها على تطوير التعاون الثنائي بين البلدين في العديد من القطاعات خاصة التنموية والاقتصادية والاستثمارية.</a:t>
            </a:r>
          </a:p>
          <a:p>
            <a:pPr algn="ctr" rtl="1"/>
            <a:r>
              <a:rPr lang="ar-EG" sz="1500" dirty="0" smtClean="0"/>
              <a:t>للمزيد </a:t>
            </a:r>
            <a:r>
              <a:rPr lang="en-US" sz="1500" dirty="0">
                <a:hlinkClick r:id="rId3"/>
              </a:rPr>
              <a:t>https://</a:t>
            </a:r>
            <a:r>
              <a:rPr lang="en-US" sz="1500" dirty="0" smtClean="0">
                <a:hlinkClick r:id="rId3"/>
              </a:rPr>
              <a:t>bit.ly/3ZECrzL</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قطاع الأعمال يبحث مع سفير اليابان تعزيز فرص الشراكة والتعاون الاقتصادي</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9</a:t>
            </a:r>
            <a:endParaRPr lang="en-US" b="1" dirty="0"/>
          </a:p>
        </p:txBody>
      </p:sp>
      <p:pic>
        <p:nvPicPr>
          <p:cNvPr id="9218" name="Picture 2" descr="https://akhbarelyom.com/Landing/images/header-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2" y="636588"/>
            <a:ext cx="2238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39954"/>
          <p:cNvPicPr>
            <a:picLocks noChangeAspect="1"/>
          </p:cNvPicPr>
          <p:nvPr/>
        </p:nvPicPr>
        <p:blipFill>
          <a:blip r:embed="rId6"/>
          <a:stretch>
            <a:fillRect/>
          </a:stretch>
        </p:blipFill>
        <p:spPr>
          <a:xfrm>
            <a:off x="3653888" y="5137197"/>
            <a:ext cx="1836222" cy="1224148"/>
          </a:xfrm>
          <a:prstGeom prst="rect">
            <a:avLst/>
          </a:prstGeom>
        </p:spPr>
      </p:pic>
    </p:spTree>
    <p:extLst>
      <p:ext uri="{BB962C8B-B14F-4D97-AF65-F5344CB8AC3E}">
        <p14:creationId xmlns:p14="http://schemas.microsoft.com/office/powerpoint/2010/main" val="2528296031"/>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54545"/>
          </a:xfrm>
          <a:prstGeom prst="rect">
            <a:avLst/>
          </a:prstGeom>
        </p:spPr>
        <p:txBody>
          <a:bodyPr wrap="square">
            <a:spAutoFit/>
          </a:bodyPr>
          <a:lstStyle/>
          <a:p>
            <a:pPr algn="ctr" rtl="1"/>
            <a:r>
              <a:rPr lang="ar-EG" sz="1600" dirty="0" smtClean="0"/>
              <a:t>استهلت </a:t>
            </a:r>
            <a:r>
              <a:rPr lang="ar-EG" sz="1600" dirty="0"/>
              <a:t>الدكتورة رانيا المشاط، وزيرة التعاون الدولي، مشاركاتها في فعاليات منتدى دافوس 2023، بالمشاركة في إطلاق مبادرة "تحفيز الشراكة بين المنظمات غير الهادفة للربح والقطاعين الحكومي والخاص لزيادة تمويلات العمل المناخي</a:t>
            </a:r>
            <a:r>
              <a:rPr lang="ar-EG" sz="1600" dirty="0" smtClean="0"/>
              <a:t>".</a:t>
            </a:r>
            <a:endParaRPr lang="ar-EG" sz="1600" dirty="0"/>
          </a:p>
          <a:p>
            <a:pPr algn="ctr" rtl="1"/>
            <a:r>
              <a:rPr lang="ar-EG" sz="1600" dirty="0"/>
              <a:t>جاء ذلك خلال الجلسة الرئيسية التي عُقدت بمشاركة بورجي برندي، رئيس المنتدى الاقتصادي العالمي، وجون كيري، المبعوث الرئاسي الأمريكي للمناخ، ومارك كارني، رئيس تحالف جلاسجو المالي </a:t>
            </a:r>
            <a:r>
              <a:rPr lang="en-US" sz="1600" dirty="0"/>
              <a:t>GFANZ، </a:t>
            </a:r>
            <a:r>
              <a:rPr lang="ar-EG" sz="1600" dirty="0"/>
              <a:t>وديسموند كويك، الرئيس التنفيذي لمؤسسة تيماسيك ترست، ورجل الأعمال بدر جعفر، ورئيس شركة الهلال للمشروعات</a:t>
            </a:r>
            <a:r>
              <a:rPr lang="ar-EG" sz="1600" dirty="0" smtClean="0"/>
              <a:t>.</a:t>
            </a:r>
            <a:endParaRPr lang="ar-EG" sz="1600" dirty="0"/>
          </a:p>
          <a:p>
            <a:pPr algn="ctr" rtl="1"/>
            <a:r>
              <a:rPr lang="ar-EG" sz="1600" dirty="0"/>
              <a:t>وناقشت الجلسة دور المنظمات غير الهادفة للربح في تحفيز العمل المناخي، ومناقشة كيفية استفادة القطاعين الحكومي والخاص بالموارد والأدوات المتاحة لدى المنظمات غير الهادفة للربح لسد فجوة تُقدر بنحو 100 تريليون دولار من أجل نشر الحلول العادلة للحفاظ على المناخ والطبيعة خلال عام 2050، كما تم الإعلان عن المبادرة وأهدافها</a:t>
            </a:r>
            <a:r>
              <a:rPr lang="ar-EG" sz="1600" dirty="0" smtClean="0"/>
              <a:t>.</a:t>
            </a:r>
          </a:p>
          <a:p>
            <a:pPr algn="ctr" rtl="1"/>
            <a:r>
              <a:rPr lang="ar-EG" sz="1600" dirty="0" smtClean="0"/>
              <a:t>للمزيد </a:t>
            </a:r>
            <a:r>
              <a:rPr lang="en-US" sz="1600" dirty="0">
                <a:hlinkClick r:id="rId3"/>
              </a:rPr>
              <a:t>https://</a:t>
            </a:r>
            <a:r>
              <a:rPr lang="en-US" sz="1600" dirty="0" smtClean="0">
                <a:hlinkClick r:id="rId3"/>
              </a:rPr>
              <a:t>bit.ly/3HkFmXv</a:t>
            </a:r>
            <a:endParaRPr lang="ar-EG" sz="1600" dirty="0" smtClean="0"/>
          </a:p>
          <a:p>
            <a:pPr algn="ctr" rtl="1"/>
            <a:endParaRPr lang="ar-EG" sz="16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المشاط: تغير المناخ تحد عالمي ولابد من توحيد الجهود للانتقال من التعهدات إلى التنفيذ</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10</a:t>
            </a:r>
            <a:endParaRPr lang="en-US" b="1" dirty="0"/>
          </a:p>
        </p:txBody>
      </p:sp>
      <p:pic>
        <p:nvPicPr>
          <p:cNvPr id="39959" name="Picture 39958"/>
          <p:cNvPicPr>
            <a:picLocks noChangeAspect="1"/>
          </p:cNvPicPr>
          <p:nvPr/>
        </p:nvPicPr>
        <p:blipFill>
          <a:blip r:embed="rId5"/>
          <a:stretch>
            <a:fillRect/>
          </a:stretch>
        </p:blipFill>
        <p:spPr>
          <a:xfrm>
            <a:off x="3476625" y="750888"/>
            <a:ext cx="2190750" cy="1009650"/>
          </a:xfrm>
          <a:prstGeom prst="rect">
            <a:avLst/>
          </a:prstGeom>
        </p:spPr>
      </p:pic>
      <p:pic>
        <p:nvPicPr>
          <p:cNvPr id="39961" name="Picture 39960"/>
          <p:cNvPicPr>
            <a:picLocks noChangeAspect="1"/>
          </p:cNvPicPr>
          <p:nvPr/>
        </p:nvPicPr>
        <p:blipFill>
          <a:blip r:embed="rId6"/>
          <a:stretch>
            <a:fillRect/>
          </a:stretch>
        </p:blipFill>
        <p:spPr>
          <a:xfrm>
            <a:off x="3656016" y="5351879"/>
            <a:ext cx="1860541" cy="1007018"/>
          </a:xfrm>
          <a:prstGeom prst="rect">
            <a:avLst/>
          </a:prstGeom>
        </p:spPr>
      </p:pic>
    </p:spTree>
    <p:extLst>
      <p:ext uri="{BB962C8B-B14F-4D97-AF65-F5344CB8AC3E}">
        <p14:creationId xmlns:p14="http://schemas.microsoft.com/office/powerpoint/2010/main" val="680758923"/>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031325"/>
          </a:xfrm>
          <a:prstGeom prst="rect">
            <a:avLst/>
          </a:prstGeom>
        </p:spPr>
        <p:txBody>
          <a:bodyPr wrap="square">
            <a:spAutoFit/>
          </a:bodyPr>
          <a:lstStyle/>
          <a:p>
            <a:pPr algn="ctr" rtl="1"/>
            <a:r>
              <a:rPr lang="ar-EG" sz="1600" dirty="0"/>
              <a:t>شهد المهندس أحمد سمير وزير التجارة والصناعة، توقيع مذكرة تفاهم بين مركز تحديث الصناعة ومجموعة العبيكان للاستثمار السعودية بهدف تعزيز التعاون في مجالات التحول الرقمي والدعم التكنولوجي لمواكبة الثورة الصناعية الرابعة.</a:t>
            </a:r>
          </a:p>
          <a:p>
            <a:pPr algn="ctr" rtl="1"/>
            <a:r>
              <a:rPr lang="ar-EG" sz="1600" dirty="0"/>
              <a:t>وقال "سمير" إن هذا الاتفاق يأتي في إطار حرص الوزارة على الارتقاء بتنافسية الصناعة المصرية ودعم الاستثمار في الأنشطة الصناعية المختلفة وبما يسهم في تحقيق التنمية الاقتصادية المستدامة ومواكبة تطورات الثورة الصناعية الرابعة، مشيرًا إلى أن الاتفاق يعكس توجه الوزارة نحو ترسيخ أسس التحول الرقمي في القطاع الصناعي بما يتماشى مع توجهات الدولة ورؤية مصر 2030 في هذا الصدد</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bit.ly/3ZIZPMI</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توقيع مذكرة تفاهم بين مركز تحديث الصناعة ومجموعة "العبيكان" السعودية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11</a:t>
            </a:r>
            <a:endParaRPr lang="en-US" b="1" dirty="0"/>
          </a:p>
        </p:txBody>
      </p:sp>
      <p:pic>
        <p:nvPicPr>
          <p:cNvPr id="39955" name="Picture 39954"/>
          <p:cNvPicPr>
            <a:picLocks noChangeAspect="1"/>
          </p:cNvPicPr>
          <p:nvPr/>
        </p:nvPicPr>
        <p:blipFill>
          <a:blip r:embed="rId5"/>
          <a:stretch>
            <a:fillRect/>
          </a:stretch>
        </p:blipFill>
        <p:spPr>
          <a:xfrm>
            <a:off x="3368675" y="968374"/>
            <a:ext cx="2371725" cy="847725"/>
          </a:xfrm>
          <a:prstGeom prst="rect">
            <a:avLst/>
          </a:prstGeom>
        </p:spPr>
      </p:pic>
      <p:pic>
        <p:nvPicPr>
          <p:cNvPr id="6146" name="Picture 2" descr="https://alwafd.news/images/images/9999(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712" y="4890060"/>
            <a:ext cx="2279650" cy="145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91315"/>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8055" y="183089"/>
            <a:ext cx="7315200" cy="1676400"/>
          </a:xfrm>
        </p:spPr>
        <p:txBody>
          <a:bodyPr>
            <a:noAutofit/>
          </a:bodyPr>
          <a:lstStyle/>
          <a:p>
            <a:r>
              <a:rPr lang="ar-EG" sz="4000" b="1" dirty="0">
                <a:solidFill>
                  <a:schemeClr val="accent3"/>
                </a:solidFill>
                <a:latin typeface="Arial" pitchFamily="34" charset="0"/>
              </a:rPr>
              <a:t>للمزيد من خدمات المكتب</a:t>
            </a:r>
            <a:r>
              <a:rPr lang="en-US" sz="4000" b="1" dirty="0">
                <a:solidFill>
                  <a:schemeClr val="accent3"/>
                </a:solidFill>
                <a:latin typeface="Arial" pitchFamily="34" charset="0"/>
                <a:cs typeface="Arial" pitchFamily="34" charset="0"/>
              </a:rPr>
              <a:t/>
            </a:r>
            <a:br>
              <a:rPr lang="en-US" sz="4000" b="1" dirty="0">
                <a:solidFill>
                  <a:schemeClr val="accent3"/>
                </a:solidFill>
                <a:latin typeface="Arial" pitchFamily="34" charset="0"/>
                <a:cs typeface="Arial" pitchFamily="34" charset="0"/>
              </a:rPr>
            </a:br>
            <a:r>
              <a:rPr lang="ar-EG" sz="4000" b="1" dirty="0">
                <a:solidFill>
                  <a:schemeClr val="accent3"/>
                </a:solidFill>
                <a:latin typeface="Arial" pitchFamily="34" charset="0"/>
              </a:rPr>
              <a:t>تابعونا </a:t>
            </a:r>
            <a:r>
              <a:rPr lang="ar-EG" sz="4000" b="1" dirty="0" smtClean="0">
                <a:solidFill>
                  <a:schemeClr val="accent3"/>
                </a:solidFill>
                <a:latin typeface="Arial" pitchFamily="34" charset="0"/>
              </a:rPr>
              <a:t>على</a:t>
            </a:r>
            <a:endParaRPr lang="en-US" sz="4000" b="1" dirty="0">
              <a:solidFill>
                <a:schemeClr val="bg2">
                  <a:lumMod val="50000"/>
                </a:schemeClr>
              </a:solidFill>
              <a:latin typeface="BatangChe" panose="02030609000101010101" pitchFamily="49" charset="-127"/>
              <a:ea typeface="BatangChe" panose="02030609000101010101" pitchFamily="49" charset="-127"/>
              <a:cs typeface="Arial" pitchFamily="34" charset="0"/>
            </a:endParaRPr>
          </a:p>
        </p:txBody>
      </p:sp>
      <p:pic>
        <p:nvPicPr>
          <p:cNvPr id="9" name="Picture 8" descr="صحف 2.jpg"/>
          <p:cNvPicPr>
            <a:picLocks noChangeAspect="1"/>
          </p:cNvPicPr>
          <p:nvPr/>
        </p:nvPicPr>
        <p:blipFill>
          <a:blip r:embed="rId3" cstate="print"/>
          <a:stretch>
            <a:fillRect/>
          </a:stretch>
        </p:blipFill>
        <p:spPr>
          <a:xfrm>
            <a:off x="210355" y="2514600"/>
            <a:ext cx="1295400" cy="3886200"/>
          </a:xfrm>
          <a:prstGeom prst="rect">
            <a:avLst/>
          </a:prstGeom>
        </p:spPr>
      </p:pic>
      <p:pic>
        <p:nvPicPr>
          <p:cNvPr id="7" name="Background Instrumental Music - Instrumental Music, Background Music Instrumental.mp3">
            <a:hlinkClick r:id="" action="ppaction://media"/>
          </p:cNvPr>
          <p:cNvPicPr>
            <a:picLocks noRot="1" noChangeAspect="1"/>
          </p:cNvPicPr>
          <p:nvPr>
            <a:audioFile r:link="rId1"/>
          </p:nvPr>
        </p:nvPicPr>
        <p:blipFill>
          <a:blip r:embed="rId4" cstate="print"/>
          <a:stretch>
            <a:fillRect/>
          </a:stretch>
        </p:blipFill>
        <p:spPr>
          <a:xfrm>
            <a:off x="3048000" y="1295400"/>
            <a:ext cx="389586" cy="389586"/>
          </a:xfrm>
          <a:prstGeom prst="rect">
            <a:avLst/>
          </a:prstGeom>
        </p:spPr>
      </p:pic>
      <p:sp>
        <p:nvSpPr>
          <p:cNvPr id="2" name="Rectangle 1"/>
          <p:cNvSpPr/>
          <p:nvPr/>
        </p:nvSpPr>
        <p:spPr>
          <a:xfrm>
            <a:off x="2247900" y="2844085"/>
            <a:ext cx="4572000" cy="1938992"/>
          </a:xfrm>
          <a:prstGeom prst="rect">
            <a:avLst/>
          </a:prstGeom>
        </p:spPr>
        <p:txBody>
          <a:bodyPr>
            <a:spAutoFit/>
          </a:bodyPr>
          <a:lstStyle/>
          <a:p>
            <a:pPr algn="ctr"/>
            <a:endParaRPr lang="en-US" sz="4000" b="1" dirty="0" smtClean="0">
              <a:solidFill>
                <a:schemeClr val="accent3"/>
              </a:solidFill>
              <a:latin typeface="Arial" pitchFamily="34" charset="0"/>
              <a:cs typeface="Arial" pitchFamily="34" charset="0"/>
            </a:endParaRPr>
          </a:p>
          <a:p>
            <a:pPr algn="ctr"/>
            <a:r>
              <a:rPr lang="ar-EG" sz="4000" b="1" dirty="0" smtClean="0">
                <a:solidFill>
                  <a:schemeClr val="accent3"/>
                </a:solidFill>
                <a:latin typeface="Arial" pitchFamily="34" charset="0"/>
                <a:cs typeface="Arial" pitchFamily="34" charset="0"/>
              </a:rPr>
              <a:t> </a:t>
            </a:r>
            <a:r>
              <a:rPr lang="en-US" sz="4000" b="1" dirty="0" smtClean="0">
                <a:solidFill>
                  <a:schemeClr val="accent1"/>
                </a:solidFill>
                <a:latin typeface="Arial" pitchFamily="34" charset="0"/>
                <a:cs typeface="Arial" pitchFamily="34" charset="0"/>
                <a:hlinkClick r:id="rId5"/>
              </a:rPr>
              <a:t>Facebook</a:t>
            </a:r>
            <a:endParaRPr lang="en-US" sz="4000" b="1" dirty="0" smtClean="0">
              <a:solidFill>
                <a:schemeClr val="accent1"/>
              </a:solidFill>
              <a:latin typeface="Arial" pitchFamily="34" charset="0"/>
              <a:cs typeface="Arial" pitchFamily="34" charset="0"/>
            </a:endParaRPr>
          </a:p>
          <a:p>
            <a:pPr algn="ctr"/>
            <a:r>
              <a:rPr lang="en-US" sz="4000" b="1" dirty="0" smtClean="0">
                <a:solidFill>
                  <a:schemeClr val="accent1"/>
                </a:solidFill>
                <a:latin typeface="Arial" pitchFamily="34" charset="0"/>
                <a:cs typeface="Arial" pitchFamily="34" charset="0"/>
                <a:hlinkClick r:id="rId6"/>
              </a:rPr>
              <a:t>Website </a:t>
            </a:r>
            <a:endParaRPr lang="en-US" dirty="0">
              <a:solidFill>
                <a:schemeClr val="accent1"/>
              </a:solidFill>
            </a:endParaRPr>
          </a:p>
        </p:txBody>
      </p:sp>
      <p:sp>
        <p:nvSpPr>
          <p:cNvPr id="3" name="Down Arrow 2"/>
          <p:cNvSpPr/>
          <p:nvPr/>
        </p:nvSpPr>
        <p:spPr>
          <a:xfrm>
            <a:off x="4343400" y="2844085"/>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s://almalnews.com/wp-content/uploads/2020/03/%D9%85%D8%B4%D8%A7%D8%B1%D9%8A%D8%B9-%D8%A7%D9%84%D9%83%D9%87%D8%B1%D8%A8%D8%A7%D8%A1-1600x10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95531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par>
                                <p:cTn id="12" presetID="8" presetClass="entr" presetSubtype="1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5"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1985059" y="4614446"/>
            <a:ext cx="184730" cy="338554"/>
          </a:xfrm>
          <a:prstGeom prst="rect">
            <a:avLst/>
          </a:prstGeom>
        </p:spPr>
        <p:txBody>
          <a:bodyPr wrap="non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3" name="Rectangle 42"/>
          <p:cNvSpPr/>
          <p:nvPr/>
        </p:nvSpPr>
        <p:spPr>
          <a:xfrm>
            <a:off x="1371600" y="2667000"/>
            <a:ext cx="6553200" cy="338554"/>
          </a:xfrm>
          <a:prstGeom prst="rect">
            <a:avLst/>
          </a:prstGeom>
        </p:spPr>
        <p:txBody>
          <a:bodyPr wrap="square">
            <a:spAutoFit/>
          </a:bodyPr>
          <a:lstStyle/>
          <a:p>
            <a:pPr algn="ctr" fontAlgn="base"/>
            <a:endParaRPr lang="ar-EG" sz="1600" b="1" dirty="0"/>
          </a:p>
        </p:txBody>
      </p:sp>
      <p:sp>
        <p:nvSpPr>
          <p:cNvPr id="13" name="AutoShape 2"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AutoShape 4"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6" name="AutoShape 2" descr="نتيجة بحث الصور عن صناعه الادوي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ww.ahram.org.eg/Media/News/2017/10/16/2017-636437874876910538-69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http://gate.ahram.org.eg/Media/News/2017/3/21/2017-636256971048868234-88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2" name="AutoShape 2" descr="http://www.ahram.org.eg/Media/News/2017/1/20/2017-636205391378354628-835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 name="AutoShape 2" descr="المهندس ابراهيم المانسترلي"/>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4" name="AutoShape 2" descr="https://www.arabfinance.com/News/NewsImages/larg/Sectors/Energy-Coal-Resource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Image result for ‫التنمية المستدامة‬‎"/>
          <p:cNvPicPr>
            <a:picLocks noChangeAspect="1" noChangeArrowheads="1"/>
          </p:cNvPicPr>
          <p:nvPr/>
        </p:nvPicPr>
        <p:blipFill>
          <a:blip r:embed="rId3" cstate="print"/>
          <a:stretch>
            <a:fillRect/>
          </a:stretch>
        </p:blipFill>
        <p:spPr bwMode="auto">
          <a:xfrm>
            <a:off x="155575" y="176213"/>
            <a:ext cx="8839199" cy="6210300"/>
          </a:xfrm>
          <a:prstGeom prst="rect">
            <a:avLst/>
          </a:prstGeom>
          <a:noFill/>
        </p:spPr>
      </p:pic>
      <p:sp>
        <p:nvSpPr>
          <p:cNvPr id="57" name="Rectangle 56"/>
          <p:cNvSpPr/>
          <p:nvPr/>
        </p:nvSpPr>
        <p:spPr>
          <a:xfrm>
            <a:off x="1143000" y="3535740"/>
            <a:ext cx="6096000" cy="1569660"/>
          </a:xfrm>
          <a:prstGeom prst="rect">
            <a:avLst/>
          </a:prstGeom>
        </p:spPr>
        <p:txBody>
          <a:bodyPr wrap="square">
            <a:spAutoFit/>
          </a:bodyPr>
          <a:lstStyle/>
          <a:p>
            <a:pPr algn="ctr" rtl="1" fontAlgn="base"/>
            <a:r>
              <a:rPr lang="en-US" sz="4000" b="1" dirty="0" smtClean="0">
                <a:solidFill>
                  <a:schemeClr val="accent3">
                    <a:lumMod val="20000"/>
                    <a:lumOff val="80000"/>
                  </a:schemeClr>
                </a:solidFill>
              </a:rPr>
              <a:t>visit our new website</a:t>
            </a:r>
          </a:p>
          <a:p>
            <a:pPr algn="ctr" fontAlgn="base"/>
            <a:endParaRPr lang="en-US" sz="1600" b="1" dirty="0" smtClean="0">
              <a:hlinkClick r:id="rId4"/>
            </a:endParaRPr>
          </a:p>
          <a:p>
            <a:pPr algn="ctr" fontAlgn="base"/>
            <a:r>
              <a:rPr lang="en-US" sz="4000" b="1" dirty="0" smtClean="0">
                <a:hlinkClick r:id="rId4"/>
              </a:rPr>
              <a:t>www.eco-fei.org</a:t>
            </a:r>
            <a:endParaRPr lang="en-US" sz="4000" b="1" dirty="0" smtClean="0"/>
          </a:p>
        </p:txBody>
      </p:sp>
      <p:pic>
        <p:nvPicPr>
          <p:cNvPr id="52" name="Picture 51" descr="ECO logo0002.jpg"/>
          <p:cNvPicPr>
            <a:picLocks noChangeAspect="1"/>
          </p:cNvPicPr>
          <p:nvPr/>
        </p:nvPicPr>
        <p:blipFill>
          <a:blip r:embed="rId5" cstate="print"/>
          <a:stretch>
            <a:fillRect/>
          </a:stretch>
        </p:blipFill>
        <p:spPr>
          <a:xfrm>
            <a:off x="7010400" y="152400"/>
            <a:ext cx="1979228" cy="1155796"/>
          </a:xfrm>
          <a:prstGeom prst="rect">
            <a:avLst/>
          </a:prstGeom>
        </p:spPr>
      </p:pic>
      <p:sp>
        <p:nvSpPr>
          <p:cNvPr id="18" name="Slide Number Placeholder 17"/>
          <p:cNvSpPr>
            <a:spLocks noGrp="1"/>
          </p:cNvSpPr>
          <p:nvPr>
            <p:ph type="sldNum" sz="quarter" idx="12"/>
          </p:nvPr>
        </p:nvSpPr>
        <p:spPr/>
        <p:txBody>
          <a:bodyPr/>
          <a:lstStyle/>
          <a:p>
            <a:fld id="{C25DDA1F-FD4B-4208-AA39-D1FBA25D59C9}" type="slidenum">
              <a:rPr lang="en-US" smtClean="0"/>
              <a:pPr/>
              <a:t>14</a:t>
            </a:fld>
            <a:endParaRPr lang="en-US" dirty="0"/>
          </a:p>
        </p:txBody>
      </p:sp>
    </p:spTree>
  </p:cSld>
  <p:clrMapOvr>
    <a:masterClrMapping/>
  </p:clrMapOvr>
  <p:transition advTm="4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pPr algn="ctr">
              <a:buNone/>
            </a:pPr>
            <a:endParaRPr lang="en-US" dirty="0" smtClean="0"/>
          </a:p>
          <a:p>
            <a:pPr algn="ctr">
              <a:buNone/>
            </a:pPr>
            <a:endParaRPr lang="en-US" dirty="0" smtClean="0"/>
          </a:p>
          <a:p>
            <a:pPr algn="ctr">
              <a:buNone/>
            </a:pPr>
            <a:endParaRPr lang="en-US" dirty="0" smtClean="0"/>
          </a:p>
        </p:txBody>
      </p:sp>
      <p:pic>
        <p:nvPicPr>
          <p:cNvPr id="4" name="Picture 2" descr="نتيجة بحث الصور عن جريدة روز اليوسف"/>
          <p:cNvPicPr>
            <a:picLocks noChangeAspect="1" noChangeArrowheads="1"/>
          </p:cNvPicPr>
          <p:nvPr/>
        </p:nvPicPr>
        <p:blipFill>
          <a:blip r:embed="rId2" cstate="print"/>
          <a:stretch>
            <a:fillRect/>
          </a:stretch>
        </p:blipFill>
        <p:spPr bwMode="auto">
          <a:xfrm>
            <a:off x="228600" y="1219200"/>
            <a:ext cx="1981200" cy="914400"/>
          </a:xfrm>
          <a:prstGeom prst="rect">
            <a:avLst/>
          </a:prstGeom>
          <a:noFill/>
        </p:spPr>
      </p:pic>
      <p:pic>
        <p:nvPicPr>
          <p:cNvPr id="5" name="Picture 2" descr="نتيجة بحث الصور عن جريدة روز اليوسف"/>
          <p:cNvPicPr>
            <a:picLocks noChangeAspect="1" noChangeArrowheads="1"/>
          </p:cNvPicPr>
          <p:nvPr/>
        </p:nvPicPr>
        <p:blipFill>
          <a:blip r:embed="rId3" cstate="print"/>
          <a:stretch>
            <a:fillRect/>
          </a:stretch>
        </p:blipFill>
        <p:spPr bwMode="auto">
          <a:xfrm>
            <a:off x="6172200" y="5257800"/>
            <a:ext cx="2130552" cy="1108197"/>
          </a:xfrm>
          <a:prstGeom prst="rect">
            <a:avLst/>
          </a:prstGeom>
          <a:noFill/>
        </p:spPr>
      </p:pic>
      <p:pic>
        <p:nvPicPr>
          <p:cNvPr id="6" name="Picture 2" descr="نتيجة بحث الصور عن جريدة روز اليوسف"/>
          <p:cNvPicPr>
            <a:picLocks noChangeAspect="1" noChangeArrowheads="1"/>
          </p:cNvPicPr>
          <p:nvPr/>
        </p:nvPicPr>
        <p:blipFill>
          <a:blip r:embed="rId4" cstate="print"/>
          <a:stretch>
            <a:fillRect/>
          </a:stretch>
        </p:blipFill>
        <p:spPr bwMode="auto">
          <a:xfrm>
            <a:off x="3581400" y="5334000"/>
            <a:ext cx="2286000" cy="1066800"/>
          </a:xfrm>
          <a:prstGeom prst="rect">
            <a:avLst/>
          </a:prstGeom>
          <a:noFill/>
        </p:spPr>
      </p:pic>
      <p:pic>
        <p:nvPicPr>
          <p:cNvPr id="7" name="Picture 2" descr="http://imgsrv2.pxdrive.com/pics/norm/276446.jpg"/>
          <p:cNvPicPr>
            <a:picLocks noChangeAspect="1" noChangeArrowheads="1"/>
          </p:cNvPicPr>
          <p:nvPr/>
        </p:nvPicPr>
        <p:blipFill>
          <a:blip r:embed="rId5" cstate="print"/>
          <a:stretch>
            <a:fillRect/>
          </a:stretch>
        </p:blipFill>
        <p:spPr bwMode="auto">
          <a:xfrm>
            <a:off x="7010400" y="2155930"/>
            <a:ext cx="1963881" cy="968270"/>
          </a:xfrm>
          <a:prstGeom prst="rect">
            <a:avLst/>
          </a:prstGeom>
          <a:noFill/>
        </p:spPr>
      </p:pic>
      <p:pic>
        <p:nvPicPr>
          <p:cNvPr id="9" name="Picture 2" descr="http://imgsrv2.pxdrive.com/pics/norm/276446.jpg"/>
          <p:cNvPicPr>
            <a:picLocks noChangeAspect="1" noChangeArrowheads="1"/>
          </p:cNvPicPr>
          <p:nvPr/>
        </p:nvPicPr>
        <p:blipFill>
          <a:blip r:embed="rId6" cstate="print"/>
          <a:stretch>
            <a:fillRect/>
          </a:stretch>
        </p:blipFill>
        <p:spPr bwMode="auto">
          <a:xfrm>
            <a:off x="2362200" y="228600"/>
            <a:ext cx="2057399" cy="838200"/>
          </a:xfrm>
          <a:prstGeom prst="rect">
            <a:avLst/>
          </a:prstGeom>
          <a:noFill/>
        </p:spPr>
      </p:pic>
      <p:pic>
        <p:nvPicPr>
          <p:cNvPr id="10" name="Picture 2" descr="http://imgsrv2.pxdrive.com/pics/norm/276446.jpg"/>
          <p:cNvPicPr>
            <a:picLocks noChangeAspect="1" noChangeArrowheads="1"/>
          </p:cNvPicPr>
          <p:nvPr/>
        </p:nvPicPr>
        <p:blipFill>
          <a:blip r:embed="rId7" cstate="print"/>
          <a:stretch>
            <a:fillRect/>
          </a:stretch>
        </p:blipFill>
        <p:spPr bwMode="auto">
          <a:xfrm>
            <a:off x="228600" y="228601"/>
            <a:ext cx="1905000" cy="838199"/>
          </a:xfrm>
          <a:prstGeom prst="rect">
            <a:avLst/>
          </a:prstGeom>
          <a:noFill/>
        </p:spPr>
      </p:pic>
      <p:pic>
        <p:nvPicPr>
          <p:cNvPr id="11" name="Picture 2" descr="http://imgsrv2.pxdrive.com/pics/norm/276446.jpg"/>
          <p:cNvPicPr>
            <a:picLocks noChangeAspect="1" noChangeArrowheads="1"/>
          </p:cNvPicPr>
          <p:nvPr/>
        </p:nvPicPr>
        <p:blipFill>
          <a:blip r:embed="rId8" cstate="print"/>
          <a:stretch>
            <a:fillRect/>
          </a:stretch>
        </p:blipFill>
        <p:spPr bwMode="auto">
          <a:xfrm>
            <a:off x="4343400" y="221453"/>
            <a:ext cx="2362200" cy="1150147"/>
          </a:xfrm>
          <a:prstGeom prst="rect">
            <a:avLst/>
          </a:prstGeom>
          <a:noFill/>
        </p:spPr>
      </p:pic>
      <p:pic>
        <p:nvPicPr>
          <p:cNvPr id="13" name="Picture 2" descr="http://imgsrv2.pxdrive.com/pics/norm/276446.jpg"/>
          <p:cNvPicPr>
            <a:picLocks noChangeAspect="1" noChangeArrowheads="1"/>
          </p:cNvPicPr>
          <p:nvPr/>
        </p:nvPicPr>
        <p:blipFill>
          <a:blip r:embed="rId9" cstate="print"/>
          <a:stretch>
            <a:fillRect/>
          </a:stretch>
        </p:blipFill>
        <p:spPr bwMode="auto">
          <a:xfrm>
            <a:off x="6874968" y="206213"/>
            <a:ext cx="1964232" cy="860587"/>
          </a:xfrm>
          <a:prstGeom prst="rect">
            <a:avLst/>
          </a:prstGeom>
          <a:noFill/>
        </p:spPr>
      </p:pic>
      <p:pic>
        <p:nvPicPr>
          <p:cNvPr id="14" name="Picture 2" descr="http://imgsrv2.pxdrive.com/pics/norm/276446.jpg"/>
          <p:cNvPicPr>
            <a:picLocks noChangeAspect="1" noChangeArrowheads="1"/>
          </p:cNvPicPr>
          <p:nvPr/>
        </p:nvPicPr>
        <p:blipFill>
          <a:blip r:embed="rId10" cstate="print"/>
          <a:stretch>
            <a:fillRect/>
          </a:stretch>
        </p:blipFill>
        <p:spPr bwMode="auto">
          <a:xfrm>
            <a:off x="228600" y="2362200"/>
            <a:ext cx="1981200" cy="868680"/>
          </a:xfrm>
          <a:prstGeom prst="rect">
            <a:avLst/>
          </a:prstGeom>
          <a:noFill/>
        </p:spPr>
      </p:pic>
      <p:pic>
        <p:nvPicPr>
          <p:cNvPr id="15" name="Picture 2" descr="http://imgsrv2.pxdrive.com/pics/norm/276446.jpg"/>
          <p:cNvPicPr>
            <a:picLocks noChangeAspect="1" noChangeArrowheads="1"/>
          </p:cNvPicPr>
          <p:nvPr/>
        </p:nvPicPr>
        <p:blipFill>
          <a:blip r:embed="rId11" cstate="print"/>
          <a:stretch>
            <a:fillRect/>
          </a:stretch>
        </p:blipFill>
        <p:spPr bwMode="auto">
          <a:xfrm>
            <a:off x="228600" y="3276600"/>
            <a:ext cx="1981200" cy="871082"/>
          </a:xfrm>
          <a:prstGeom prst="rect">
            <a:avLst/>
          </a:prstGeom>
          <a:noFill/>
        </p:spPr>
      </p:pic>
      <p:pic>
        <p:nvPicPr>
          <p:cNvPr id="16" name="Picture 2" descr="http://imgsrv2.pxdrive.com/pics/norm/276446.jpg"/>
          <p:cNvPicPr>
            <a:picLocks noChangeAspect="1" noChangeArrowheads="1"/>
          </p:cNvPicPr>
          <p:nvPr/>
        </p:nvPicPr>
        <p:blipFill>
          <a:blip r:embed="rId12" cstate="print"/>
          <a:stretch>
            <a:fillRect/>
          </a:stretch>
        </p:blipFill>
        <p:spPr bwMode="auto">
          <a:xfrm>
            <a:off x="6934200" y="1219200"/>
            <a:ext cx="1981200" cy="876697"/>
          </a:xfrm>
          <a:prstGeom prst="rect">
            <a:avLst/>
          </a:prstGeom>
          <a:noFill/>
        </p:spPr>
      </p:pic>
      <p:pic>
        <p:nvPicPr>
          <p:cNvPr id="17" name="Picture 2" descr="http://imgsrv2.pxdrive.com/pics/norm/276446.jpg"/>
          <p:cNvPicPr>
            <a:picLocks noChangeAspect="1" noChangeArrowheads="1"/>
          </p:cNvPicPr>
          <p:nvPr/>
        </p:nvPicPr>
        <p:blipFill>
          <a:blip r:embed="rId13" cstate="print"/>
          <a:stretch>
            <a:fillRect/>
          </a:stretch>
        </p:blipFill>
        <p:spPr bwMode="auto">
          <a:xfrm>
            <a:off x="228600" y="4191000"/>
            <a:ext cx="1981200" cy="1023482"/>
          </a:xfrm>
          <a:prstGeom prst="rect">
            <a:avLst/>
          </a:prstGeom>
          <a:noFill/>
        </p:spPr>
      </p:pic>
      <p:pic>
        <p:nvPicPr>
          <p:cNvPr id="18" name="Picture 2" descr="http://imgsrv2.pxdrive.com/pics/norm/276446.jpg"/>
          <p:cNvPicPr>
            <a:picLocks noChangeAspect="1" noChangeArrowheads="1"/>
          </p:cNvPicPr>
          <p:nvPr/>
        </p:nvPicPr>
        <p:blipFill>
          <a:blip r:embed="rId14" cstate="print"/>
          <a:stretch>
            <a:fillRect/>
          </a:stretch>
        </p:blipFill>
        <p:spPr bwMode="auto">
          <a:xfrm>
            <a:off x="7010401" y="4234318"/>
            <a:ext cx="1904999" cy="871082"/>
          </a:xfrm>
          <a:prstGeom prst="rect">
            <a:avLst/>
          </a:prstGeom>
          <a:noFill/>
        </p:spPr>
      </p:pic>
      <p:pic>
        <p:nvPicPr>
          <p:cNvPr id="19" name="Picture 2" descr="http://imgsrv2.pxdrive.com/pics/norm/276446.jpg"/>
          <p:cNvPicPr>
            <a:picLocks noChangeAspect="1" noChangeArrowheads="1"/>
          </p:cNvPicPr>
          <p:nvPr/>
        </p:nvPicPr>
        <p:blipFill>
          <a:blip r:embed="rId15" cstate="print"/>
          <a:stretch>
            <a:fillRect/>
          </a:stretch>
        </p:blipFill>
        <p:spPr bwMode="auto">
          <a:xfrm>
            <a:off x="1143000" y="5328782"/>
            <a:ext cx="2057400" cy="1028700"/>
          </a:xfrm>
          <a:prstGeom prst="rect">
            <a:avLst/>
          </a:prstGeom>
          <a:noFill/>
        </p:spPr>
      </p:pic>
      <p:pic>
        <p:nvPicPr>
          <p:cNvPr id="20" name="Picture 2" descr="http://imgsrv2.pxdrive.com/pics/norm/276446.jpg"/>
          <p:cNvPicPr>
            <a:picLocks noChangeAspect="1" noChangeArrowheads="1"/>
          </p:cNvPicPr>
          <p:nvPr/>
        </p:nvPicPr>
        <p:blipFill>
          <a:blip r:embed="rId16" cstate="print"/>
          <a:stretch>
            <a:fillRect/>
          </a:stretch>
        </p:blipFill>
        <p:spPr bwMode="auto">
          <a:xfrm>
            <a:off x="7010400" y="3243718"/>
            <a:ext cx="1905000" cy="947282"/>
          </a:xfrm>
          <a:prstGeom prst="rect">
            <a:avLst/>
          </a:prstGeom>
          <a:noFill/>
        </p:spPr>
      </p:pic>
      <p:pic>
        <p:nvPicPr>
          <p:cNvPr id="6148" name="Picture 4" descr="نتيجة بحث الصور عن شكرا"/>
          <p:cNvPicPr>
            <a:picLocks noChangeAspect="1" noChangeArrowheads="1"/>
          </p:cNvPicPr>
          <p:nvPr/>
        </p:nvPicPr>
        <p:blipFill>
          <a:blip r:embed="rId17" cstate="print"/>
          <a:srcRect/>
          <a:stretch>
            <a:fillRect/>
          </a:stretch>
        </p:blipFill>
        <p:spPr bwMode="auto">
          <a:xfrm>
            <a:off x="2438401" y="1752600"/>
            <a:ext cx="4114800" cy="3066317"/>
          </a:xfrm>
          <a:prstGeom prst="rect">
            <a:avLst/>
          </a:prstGeom>
          <a:noFill/>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800767"/>
          </a:xfrm>
          <a:prstGeom prst="rect">
            <a:avLst/>
          </a:prstGeom>
        </p:spPr>
        <p:txBody>
          <a:bodyPr wrap="square">
            <a:spAutoFit/>
          </a:bodyPr>
          <a:lstStyle/>
          <a:p>
            <a:pPr algn="ctr" rtl="1"/>
            <a:r>
              <a:rPr lang="ar-EG" sz="1600" dirty="0"/>
              <a:t>اجتمع الرئيس </a:t>
            </a:r>
            <a:r>
              <a:rPr lang="ar-EG" sz="1600" dirty="0" smtClean="0"/>
              <a:t>عبد الفتاح السيسي مع </a:t>
            </a:r>
            <a:r>
              <a:rPr lang="ar-EG" sz="1600" dirty="0"/>
              <a:t>الدكتور مصطفى مدبولي رئيس مجلس الوزراء، والفريق كامل الوزير، وزير النقل، ووليد سامي رئيس الهيئة العامة للمنطقة الاقتصادية لقناة السويس، واللواء أحمد العزازي رئيس الهيئة الهندسية للقوات </a:t>
            </a:r>
            <a:r>
              <a:rPr lang="ar-EG" sz="1600" dirty="0" smtClean="0"/>
              <a:t>المسلحة.</a:t>
            </a:r>
          </a:p>
          <a:p>
            <a:pPr algn="ctr" rtl="1"/>
            <a:r>
              <a:rPr lang="ar-EG" sz="1600" dirty="0"/>
              <a:t>صرح المتحدث الرسمي باسم رئاسة الجمهورية، السفير بسام راضي، بأن الاجتماع تناول </a:t>
            </a:r>
            <a:r>
              <a:rPr lang="ar-EG" sz="1600" dirty="0" smtClean="0"/>
              <a:t>متابعة </a:t>
            </a:r>
            <a:r>
              <a:rPr lang="ar-EG" sz="1600" dirty="0"/>
              <a:t>الموقف التنفيذي الخاص بالمشروعات الاستثمارية والإستراتيجية في المنطقة الاقتصادية لقناة السويس</a:t>
            </a:r>
            <a:r>
              <a:rPr lang="ar-EG" sz="1600" dirty="0" smtClean="0"/>
              <a:t>.</a:t>
            </a:r>
            <a:endParaRPr lang="ar-EG" sz="1600" dirty="0"/>
          </a:p>
          <a:p>
            <a:pPr algn="ctr" rtl="1"/>
            <a:r>
              <a:rPr lang="ar-EG" sz="1600" dirty="0"/>
              <a:t>أوضح المتحدث الرسمي أن الرئيس وجه بالعمل على توطين الصناعات التكميلية الخاصة بإنتاج الطاقة الجديدة والمتجددة، بما فيها الوقود الأخضر، وذلك بالنظر إلى استخداماتها المتعددة في عدة مجالات أخرى مثل محطات المياه، والتي تدخل كمكون رئيسي في العديد من المشروعات على مستوى الجمهورية</a:t>
            </a:r>
            <a:r>
              <a:rPr lang="ar-EG" sz="1600" dirty="0" smtClean="0"/>
              <a:t>.</a:t>
            </a:r>
            <a:endParaRPr lang="ar-EG" sz="1600" dirty="0"/>
          </a:p>
          <a:p>
            <a:pPr algn="ctr" rtl="1"/>
            <a:r>
              <a:rPr lang="ar-EG" sz="1600" dirty="0" smtClean="0"/>
              <a:t>للمزيد </a:t>
            </a:r>
            <a:r>
              <a:rPr lang="en-US" sz="1600" dirty="0">
                <a:hlinkClick r:id="rId3"/>
              </a:rPr>
              <a:t>https://</a:t>
            </a:r>
            <a:r>
              <a:rPr lang="en-US" sz="1600" dirty="0" smtClean="0">
                <a:hlinkClick r:id="rId3"/>
              </a:rPr>
              <a:t>bit.ly/3H8DDEs</a:t>
            </a:r>
            <a:endParaRPr lang="ar-EG" sz="1600" dirty="0" smtClean="0"/>
          </a:p>
          <a:p>
            <a:pPr algn="ctr" rtl="1"/>
            <a:endParaRPr lang="ar-EG" sz="1600" dirty="0"/>
          </a:p>
          <a:p>
            <a:pPr algn="ctr" rtl="1"/>
            <a:endParaRPr lang="en-US" sz="16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الرئيس السيسي يوجه بالعمل على توطين الصناعات التكميلية الخاصة بإنتاج الطاقة الجديدة والمتجددة</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1</a:t>
            </a:r>
            <a:endParaRPr lang="en-US" b="1" dirty="0"/>
          </a:p>
        </p:txBody>
      </p:sp>
      <p:pic>
        <p:nvPicPr>
          <p:cNvPr id="39955" name="Picture 39954"/>
          <p:cNvPicPr>
            <a:picLocks noChangeAspect="1"/>
          </p:cNvPicPr>
          <p:nvPr/>
        </p:nvPicPr>
        <p:blipFill>
          <a:blip r:embed="rId6"/>
          <a:stretch>
            <a:fillRect/>
          </a:stretch>
        </p:blipFill>
        <p:spPr>
          <a:xfrm>
            <a:off x="3561875" y="5401295"/>
            <a:ext cx="1975799" cy="969376"/>
          </a:xfrm>
          <a:prstGeom prst="rect">
            <a:avLst/>
          </a:prstGeom>
        </p:spPr>
      </p:pic>
    </p:spTree>
    <p:extLst>
      <p:ext uri="{BB962C8B-B14F-4D97-AF65-F5344CB8AC3E}">
        <p14:creationId xmlns:p14="http://schemas.microsoft.com/office/powerpoint/2010/main" val="3329875450"/>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308324"/>
          </a:xfrm>
          <a:prstGeom prst="rect">
            <a:avLst/>
          </a:prstGeom>
        </p:spPr>
        <p:txBody>
          <a:bodyPr wrap="square">
            <a:spAutoFit/>
          </a:bodyPr>
          <a:lstStyle/>
          <a:p>
            <a:pPr algn="ctr" rtl="1"/>
            <a:r>
              <a:rPr lang="ar-EG" sz="1600" dirty="0"/>
              <a:t>أكد الدكتور محمود محيي الدين، رائد </a:t>
            </a:r>
            <a:r>
              <a:rPr lang="ar-EG" sz="1600" dirty="0" smtClean="0"/>
              <a:t>المناخ للرئاسة </a:t>
            </a:r>
            <a:r>
              <a:rPr lang="ar-EG" sz="1600" dirty="0"/>
              <a:t>المصرية لمؤتمر أطراف اتفاقية الأمم المتحدة للتغير المناخي </a:t>
            </a:r>
            <a:r>
              <a:rPr lang="en-US" sz="1600" dirty="0"/>
              <a:t>COP27 </a:t>
            </a:r>
            <a:r>
              <a:rPr lang="ar-EG" sz="1600" dirty="0" smtClean="0"/>
              <a:t> والمبعوث </a:t>
            </a:r>
            <a:r>
              <a:rPr lang="ar-EG" sz="1600" dirty="0"/>
              <a:t>الخاص للأمم المتحدة المعني بتمويل أجندة ٢٠٣٠ للتنمية المستدامة، أن الشباب يمثلون عنصراً رئيسياً في وضع التصورات والخطط وكذلك التنفيذ العملي للعمل المناخي</a:t>
            </a:r>
            <a:r>
              <a:rPr lang="ar-EG" sz="1600" dirty="0" smtClean="0"/>
              <a:t>.</a:t>
            </a:r>
          </a:p>
          <a:p>
            <a:pPr algn="ctr" rtl="1"/>
            <a:r>
              <a:rPr lang="ar-EG" sz="1600" dirty="0"/>
              <a:t>وقال محيي الدين، خلال مشاركته في جلسة "تعزيز وصول الأطراف غير الحكومية لتمويل العمل </a:t>
            </a:r>
            <a:r>
              <a:rPr lang="ar-EG" sz="1600" dirty="0" smtClean="0"/>
              <a:t>المناخي "ضمن </a:t>
            </a:r>
            <a:r>
              <a:rPr lang="ar-EG" sz="1600" dirty="0"/>
              <a:t>فعاليات أسبوع أبو ظبي للاستدامة، إن مؤتمر الأطراف السابع والعشرين بشرم الشيخ شهد إقامة أول جناح للشباب والأطفال على مستوى مؤتمرات المناخ، كما شهد مشاركة عدد كبير من الشباب والأطفال أصحاب الأفكار الملهمة في مجال البيئة والمناخ.</a:t>
            </a:r>
          </a:p>
          <a:p>
            <a:pPr algn="ctr" rtl="1"/>
            <a:r>
              <a:rPr lang="ar-EG" sz="1600" dirty="0" smtClean="0"/>
              <a:t>للمزيد </a:t>
            </a:r>
            <a:r>
              <a:rPr lang="en-US" sz="1600" dirty="0">
                <a:hlinkClick r:id="rId3"/>
              </a:rPr>
              <a:t>https://</a:t>
            </a:r>
            <a:r>
              <a:rPr lang="en-US" sz="1600" dirty="0" smtClean="0">
                <a:hlinkClick r:id="rId3"/>
              </a:rPr>
              <a:t>bit.ly/3GKLczS</a:t>
            </a:r>
            <a:endParaRPr lang="ar-EG" sz="1600" dirty="0" smtClean="0"/>
          </a:p>
          <a:p>
            <a:pPr algn="ctr" rtl="1"/>
            <a:endParaRPr lang="ar-EG" sz="1600" dirty="0"/>
          </a:p>
          <a:p>
            <a:pPr algn="ctr" rtl="1"/>
            <a:endParaRPr lang="en-US" sz="16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محيي الدين: الشباب عنصر رئيسي في وضع الخطط وتنفيذ العمل المناخي ومؤتمر شرم الشيخ شهد إقامة أول جناح لهم</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2</a:t>
            </a:r>
            <a:endParaRPr lang="en-US" b="1" dirty="0"/>
          </a:p>
        </p:txBody>
      </p:sp>
      <p:pic>
        <p:nvPicPr>
          <p:cNvPr id="1026" name="Picture 2" descr=" محيي الدين الشباب عنصر رئيسي في وضع الخطط وتنفيذ العمل المناخي ومؤتمر شرم الشيخ شهد إقامة أول جناح له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462" y="4874371"/>
            <a:ext cx="2275225" cy="148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1881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شارك الدكتور </a:t>
            </a:r>
            <a:r>
              <a:rPr lang="ar-EG" sz="1600" dirty="0" smtClean="0"/>
              <a:t>علي </a:t>
            </a:r>
            <a:r>
              <a:rPr lang="ar-EG" sz="1600" dirty="0"/>
              <a:t>أبو سنة الرئيس التنفيذي لجهاز شئون البيئة نيابة عن الدكتورة ياسمين فؤاد وزيرة البيئة في فعاليات مؤتمر عمان للاستدامة البيئية والذي يعقد بمسقط في الفترة من ١٦-١٩ يناير </a:t>
            </a:r>
            <a:r>
              <a:rPr lang="ar-EG" sz="1600" dirty="0" smtClean="0"/>
              <a:t>الجاري، والذي </a:t>
            </a:r>
            <a:r>
              <a:rPr lang="ar-EG" sz="1600" dirty="0"/>
              <a:t>افتتحه، يزن بن هيثم بن طارق آل سعيد وزير الثقافة والرياضة والشباب بسلطنة عمان الشقيقة، وبحضور العديد من الشخصيات العامة والقيادات المهتمة بقضايا البيئة من العالم </a:t>
            </a:r>
            <a:r>
              <a:rPr lang="ar-EG" sz="1600" dirty="0" smtClean="0"/>
              <a:t>العربي.</a:t>
            </a:r>
            <a:endParaRPr lang="ar-EG" sz="1600" dirty="0"/>
          </a:p>
          <a:p>
            <a:pPr algn="ctr" rtl="1"/>
            <a:r>
              <a:rPr lang="ar-EG" sz="1600" dirty="0"/>
              <a:t>وقد أشار أبو سنة في كلمته التي ألقاها نيابة عن الدكتورة ياسمين فؤاد وزيرة البيئة أن مؤتمر </a:t>
            </a:r>
            <a:r>
              <a:rPr lang="ar-EG" sz="1600" dirty="0" smtClean="0"/>
              <a:t>الأطراف</a:t>
            </a:r>
            <a:r>
              <a:rPr lang="en-US" sz="1600" dirty="0" smtClean="0"/>
              <a:t>COP-27 </a:t>
            </a:r>
            <a:r>
              <a:rPr lang="ar-EG" sz="1600" dirty="0" smtClean="0"/>
              <a:t> كان </a:t>
            </a:r>
            <a:r>
              <a:rPr lang="ar-EG" sz="1600" dirty="0"/>
              <a:t>أداء جماعيا وطنيا جديرا، بتحديات منها تنظيم المؤتمر </a:t>
            </a:r>
            <a:r>
              <a:rPr lang="ar-EG" sz="1600" dirty="0" smtClean="0"/>
              <a:t>في </a:t>
            </a:r>
            <a:r>
              <a:rPr lang="ar-EG" sz="1600" dirty="0"/>
              <a:t>مدة زمنية قياسية، وبمستوى </a:t>
            </a:r>
            <a:r>
              <a:rPr lang="ar-EG" sz="1600" dirty="0" smtClean="0"/>
              <a:t>تنظيمي ولوجيستي نموذجي، </a:t>
            </a:r>
            <a:r>
              <a:rPr lang="ar-EG" sz="1600" dirty="0"/>
              <a:t>أتاح للمفاوضين مناخ موات للتواصل والتوصل لنتائج فاقت التوقعات بكل </a:t>
            </a:r>
            <a:r>
              <a:rPr lang="ar-EG" sz="1600" dirty="0" smtClean="0"/>
              <a:t>المقاييس.</a:t>
            </a:r>
            <a:endParaRPr lang="ar-EG" sz="1600" dirty="0"/>
          </a:p>
          <a:p>
            <a:pPr algn="ctr" rtl="1"/>
            <a:r>
              <a:rPr lang="ar-EG" sz="1500" dirty="0" smtClean="0"/>
              <a:t>للمزيد </a:t>
            </a:r>
            <a:r>
              <a:rPr lang="en-US" sz="1500" dirty="0">
                <a:hlinkClick r:id="rId3"/>
              </a:rPr>
              <a:t>https://</a:t>
            </a:r>
            <a:r>
              <a:rPr lang="en-US" sz="1500" dirty="0" smtClean="0">
                <a:hlinkClick r:id="rId3"/>
              </a:rPr>
              <a:t>bit.ly/3klnjHA</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خلال مؤتمر عمان للاستدامة.. علي أبو سنة: </a:t>
            </a:r>
            <a:r>
              <a:rPr lang="ar-EG" sz="1600" b="1" dirty="0" smtClean="0"/>
              <a:t>مؤتمر</a:t>
            </a:r>
            <a:r>
              <a:rPr lang="en-US" sz="1600" b="1" dirty="0" smtClean="0"/>
              <a:t>COP27 </a:t>
            </a:r>
            <a:r>
              <a:rPr lang="ar-EG" sz="1600" b="1" dirty="0" smtClean="0"/>
              <a:t> هو </a:t>
            </a:r>
            <a:r>
              <a:rPr lang="ar-EG" sz="1600" b="1" dirty="0"/>
              <a:t>بداية جديدة لخارطة الطريق نحو القمة المقبلة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3</a:t>
            </a:r>
            <a:endParaRPr lang="en-US" b="1" dirty="0"/>
          </a:p>
        </p:txBody>
      </p:sp>
      <p:pic>
        <p:nvPicPr>
          <p:cNvPr id="2050" name="Picture 2" descr="خلال مؤتمر عمان للاستدامة علي أبو سنة مؤتمر COP هو بداية جديدة لخارطة الطريق نحو القمة المقبلة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6224" y="5162994"/>
            <a:ext cx="1827102" cy="11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89229"/>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23768"/>
          </a:xfrm>
          <a:prstGeom prst="rect">
            <a:avLst/>
          </a:prstGeom>
        </p:spPr>
        <p:txBody>
          <a:bodyPr wrap="square">
            <a:spAutoFit/>
          </a:bodyPr>
          <a:lstStyle/>
          <a:p>
            <a:pPr algn="ctr" rtl="1"/>
            <a:r>
              <a:rPr lang="ar-EG" sz="1600" dirty="0"/>
              <a:t>تفقد المهندس محمد صلاح الدين مصطفى </a:t>
            </a:r>
            <a:r>
              <a:rPr lang="ar-EG" sz="1600" dirty="0" smtClean="0"/>
              <a:t>وزير </a:t>
            </a:r>
            <a:r>
              <a:rPr lang="ar-EG" sz="1600" dirty="0"/>
              <a:t>الدولة للإنتاج الحربي شركة بنها للصناعات الإلكترونية (مصنع 144 الحربي) إحدى الشركات التابعة للوزارة، يرافقه عدد من المسئولين بالوزارة والهيئة القومية للإنتاج الحربي وذلك ضمن سلسلة الجولات التفقدية </a:t>
            </a:r>
            <a:r>
              <a:rPr lang="ar-EG" sz="1600" dirty="0" smtClean="0"/>
              <a:t>التي </a:t>
            </a:r>
            <a:r>
              <a:rPr lang="ar-EG" sz="1600" dirty="0"/>
              <a:t>يحرص عليها بغرض المتابعة الدورية والاطمئنان على سير العملية الإنتاجية بالجهات التابعة</a:t>
            </a:r>
            <a:r>
              <a:rPr lang="ar-EG" sz="1600" dirty="0" smtClean="0"/>
              <a:t>.</a:t>
            </a:r>
          </a:p>
          <a:p>
            <a:pPr algn="ctr" rtl="1"/>
            <a:r>
              <a:rPr lang="ar-EG" sz="1600" dirty="0" smtClean="0"/>
              <a:t>في </a:t>
            </a:r>
            <a:r>
              <a:rPr lang="ar-EG" sz="1600" dirty="0"/>
              <a:t>البداية ترأس الوزير محمد صلاح اجتماعًا ضم رئيس مجلس إدارة شركة بنها للصناعات الإلكترونية (مصنع 144 </a:t>
            </a:r>
            <a:r>
              <a:rPr lang="ar-EG" sz="1600" dirty="0" smtClean="0"/>
              <a:t>الحربي) </a:t>
            </a:r>
            <a:r>
              <a:rPr lang="ar-EG" sz="1600" dirty="0"/>
              <a:t>ومساعديه ومجلس إدارة الشركة، وعددًا من رؤساء القطاعات بالشركة. واطلع خلال الاجتماع على عرض تقديمي عن أنشطة الشركة والمؤشرات الخاصة بالإنتاجية والأداء وما تم عقده مؤخرًا من شراكات مع مختلف الجهات بالدولة والاتفاقيات التي تم إبرامها مع عدد من الشركات العالمية بهدف نقل أحدث التكنولوجيات إلى خطوط الإنتاج بالشركة وهو ما يأتي ضمن العمل على تنفيذ توجيهات الرئيس عبد الفتاح </a:t>
            </a:r>
            <a:r>
              <a:rPr lang="ar-EG" sz="1600" dirty="0" smtClean="0"/>
              <a:t>السيسي.</a:t>
            </a:r>
          </a:p>
          <a:p>
            <a:pPr algn="ctr" rtl="1"/>
            <a:r>
              <a:rPr lang="ar-EG" sz="1500" dirty="0" smtClean="0"/>
              <a:t>للمزيد </a:t>
            </a:r>
            <a:r>
              <a:rPr lang="en-US" sz="1500" dirty="0">
                <a:hlinkClick r:id="rId3"/>
              </a:rPr>
              <a:t>https://</a:t>
            </a:r>
            <a:r>
              <a:rPr lang="en-US" sz="1500" dirty="0" smtClean="0">
                <a:hlinkClick r:id="rId3"/>
              </a:rPr>
              <a:t>bit.ly/3iNb4TB</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الإنتاج الحربي: توطين أحدث التكنولوجيات المعمول بها حول العالم داخل القطاع الصناعي المصري</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4</a:t>
            </a:r>
            <a:endParaRPr lang="en-US" b="1" dirty="0"/>
          </a:p>
        </p:txBody>
      </p:sp>
      <p:pic>
        <p:nvPicPr>
          <p:cNvPr id="3074" name="Picture 2" descr="وزير الإنتاج الحربي توطين أحدث التكنولوجيات المعمول بها حول العالم داخل القطاع الصناعي المصري"/>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7476" y="5360653"/>
            <a:ext cx="1504597" cy="100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74136"/>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031325"/>
          </a:xfrm>
          <a:prstGeom prst="rect">
            <a:avLst/>
          </a:prstGeom>
        </p:spPr>
        <p:txBody>
          <a:bodyPr wrap="square">
            <a:spAutoFit/>
          </a:bodyPr>
          <a:lstStyle/>
          <a:p>
            <a:pPr algn="ctr" rtl="1"/>
            <a:r>
              <a:rPr lang="ar-EG" sz="1600" dirty="0"/>
              <a:t>أعلن رئيس الجامعة المصرية اليابانية للعلوم والتكنولوجيا الدكتور عمرو عدلي، إنشاء دبلومة مراقبة وإدارة التغير المناخي بالجامعة وتم اعتمادها من المجلس الأعلى للجامعات.</a:t>
            </a:r>
          </a:p>
          <a:p>
            <a:pPr algn="ctr" rtl="1"/>
            <a:r>
              <a:rPr lang="ar-EG" sz="1600" dirty="0"/>
              <a:t>وقال عدلي - في تصريح اليوم - إن إنشاء دبلومة مراقبة وإدارة التغير المناخي تأتي في ضوء الاهتمام الكبير الذي توليه الدولة في التعامل مع قضية التغيرات المناخية، موضحا أن الدبلومة الجديدة تهدف إلى دراسة الأسباب والتأثيرات الأساسية لتغير المناخ وتدابير التخفيف والتكيف المحتملة اللازمة للاستجابة للتحدي الحالي من تغير المناخ، مشيرا إلى </a:t>
            </a:r>
            <a:r>
              <a:rPr lang="ar-EG" sz="1600" dirty="0" smtClean="0"/>
              <a:t>أنها </a:t>
            </a:r>
            <a:r>
              <a:rPr lang="ar-EG" sz="1600" dirty="0"/>
              <a:t>تستهدف في الأساس العلماء والمهندسين وصناع القرار البيئي من جميع الوزارات المعنية بقضية التغير المناخي</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bit.ly/3CTmmww</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دبلومة جديدة لمراقبة وإدارة التغير المناخي بالجامعة المصرية اليابانية للعلوم والتكنولوجيا</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5</a:t>
            </a:r>
            <a:endParaRPr lang="en-US" b="1" dirty="0"/>
          </a:p>
        </p:txBody>
      </p:sp>
      <p:pic>
        <p:nvPicPr>
          <p:cNvPr id="4098" name="Picture 2" descr="دبلومة جديدة لمراقبة وإدارة التغير المناخي بالجامعة المصرية اليابانية للعلوم والتكنولوجي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221" y="4894679"/>
            <a:ext cx="2207107" cy="144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3473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1538883"/>
          </a:xfrm>
          <a:prstGeom prst="rect">
            <a:avLst/>
          </a:prstGeom>
        </p:spPr>
        <p:txBody>
          <a:bodyPr wrap="square">
            <a:spAutoFit/>
          </a:bodyPr>
          <a:lstStyle/>
          <a:p>
            <a:pPr algn="ctr" rtl="1"/>
            <a:r>
              <a:rPr lang="ar-EG" sz="1600" dirty="0"/>
              <a:t>التقى سامح </a:t>
            </a:r>
            <a:r>
              <a:rPr lang="ar-EG" sz="1600" dirty="0" smtClean="0"/>
              <a:t>شكري </a:t>
            </a:r>
            <a:r>
              <a:rPr lang="ar-EG" sz="1600" dirty="0"/>
              <a:t>وزير الخارجية ورئيس مؤتمر</a:t>
            </a:r>
            <a:r>
              <a:rPr lang="en-US" sz="1600" dirty="0"/>
              <a:t>COP27، </a:t>
            </a:r>
            <a:r>
              <a:rPr lang="ar-EG" sz="1600" dirty="0"/>
              <a:t>سلطان الجابر وزير التجارة والصناعة الإماراتي الرئيس المعين </a:t>
            </a:r>
            <a:r>
              <a:rPr lang="ar-EG" sz="1600" dirty="0" smtClean="0"/>
              <a:t>لـ</a:t>
            </a:r>
            <a:r>
              <a:rPr lang="en-US" sz="1600" dirty="0" smtClean="0"/>
              <a:t> COP28 </a:t>
            </a:r>
            <a:r>
              <a:rPr lang="ar-EG" sz="1600" dirty="0"/>
              <a:t>على هامش أسبوع أبو </a:t>
            </a:r>
            <a:r>
              <a:rPr lang="ar-EG" sz="1600" dirty="0" smtClean="0"/>
              <a:t>ظبي </a:t>
            </a:r>
            <a:r>
              <a:rPr lang="ar-EG" sz="1600" dirty="0"/>
              <a:t>للاستدامة.</a:t>
            </a:r>
          </a:p>
          <a:p>
            <a:pPr algn="ctr" rtl="1"/>
            <a:r>
              <a:rPr lang="ar-EG" sz="1600" dirty="0"/>
              <a:t>وصرح السفير أحمد أبو زيد المتحدث </a:t>
            </a:r>
            <a:r>
              <a:rPr lang="ar-EG" sz="1600" dirty="0" smtClean="0"/>
              <a:t>الرسمي </a:t>
            </a:r>
            <a:r>
              <a:rPr lang="ar-EG" sz="1600" dirty="0"/>
              <a:t>باسم وزارة الخارجية، أن التعاون الوثيق بين مصر والإمارات، مستمر لضمان التنسيق المثمر بين رئاسة الدورتين ٢٧ و٢٨ لمؤتمر الأمم المتحدة لتغير المناخ</a:t>
            </a:r>
            <a:r>
              <a:rPr lang="ar-EG" sz="1600" dirty="0" smtClean="0"/>
              <a:t>.</a:t>
            </a:r>
          </a:p>
          <a:p>
            <a:pPr algn="ctr" rtl="1"/>
            <a:r>
              <a:rPr lang="ar-EG" sz="1500" dirty="0" smtClean="0"/>
              <a:t>للمزيد </a:t>
            </a:r>
            <a:r>
              <a:rPr lang="en-US" sz="1500" dirty="0">
                <a:hlinkClick r:id="rId3"/>
              </a:rPr>
              <a:t>https://</a:t>
            </a:r>
            <a:r>
              <a:rPr lang="en-US" sz="1500" dirty="0" smtClean="0">
                <a:hlinkClick r:id="rId3"/>
              </a:rPr>
              <a:t>bit.ly/3klVGhv</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الخارجية يلتقي رئيس </a:t>
            </a:r>
            <a:r>
              <a:rPr lang="en-US" sz="1600" b="1" dirty="0" smtClean="0"/>
              <a:t>COP28</a:t>
            </a:r>
            <a:r>
              <a:rPr lang="ar-EG" sz="1600" b="1" dirty="0" smtClean="0"/>
              <a:t> على </a:t>
            </a:r>
            <a:r>
              <a:rPr lang="ar-EG" sz="1600" b="1" dirty="0"/>
              <a:t>هامش أسبوع أبوظبي </a:t>
            </a:r>
            <a:r>
              <a:rPr lang="ar-EG" sz="1600" b="1" dirty="0" smtClean="0"/>
              <a:t>للاستدامة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6</a:t>
            </a:r>
            <a:endParaRPr lang="en-US" b="1" dirty="0"/>
          </a:p>
        </p:txBody>
      </p:sp>
      <p:pic>
        <p:nvPicPr>
          <p:cNvPr id="5122" name="Picture 2" descr="وزير الخارجية يلتقي رئيس COP على هامش أسبوع أبوظبي للاستدامة | صو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1728" y="4407792"/>
            <a:ext cx="2556094" cy="19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78163"/>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031325"/>
          </a:xfrm>
          <a:prstGeom prst="rect">
            <a:avLst/>
          </a:prstGeom>
        </p:spPr>
        <p:txBody>
          <a:bodyPr wrap="square">
            <a:spAutoFit/>
          </a:bodyPr>
          <a:lstStyle/>
          <a:p>
            <a:pPr algn="ctr" rtl="1"/>
            <a:r>
              <a:rPr lang="ar-EG" sz="1600" dirty="0"/>
              <a:t>اعقد سامح شكري وزير الخارجية ورئيس مؤتمر </a:t>
            </a:r>
            <a:r>
              <a:rPr lang="en-US" sz="1600" dirty="0"/>
              <a:t>COP27، </a:t>
            </a:r>
            <a:r>
              <a:rPr lang="ar-EG" sz="1600" dirty="0"/>
              <a:t>على هامش قمة أسبوع أبوظبي للاستدامة، لقاء مع الوزير الدنماركي للتعاون التنموي والسياسات المناخية دان جورجينسن لبحث أوجه التعاون والتنسيق في المرحلة المقبلة حول شتى القضايا المطروحة على أجندة عمل المناخ الدولي.</a:t>
            </a:r>
          </a:p>
          <a:p>
            <a:pPr algn="ctr" rtl="1"/>
            <a:r>
              <a:rPr lang="ar-EG" sz="1600" dirty="0" smtClean="0"/>
              <a:t>تأتي </a:t>
            </a:r>
            <a:r>
              <a:rPr lang="ar-EG" sz="1600" dirty="0"/>
              <a:t>زيارة </a:t>
            </a:r>
            <a:r>
              <a:rPr lang="ar-EG" sz="1600" dirty="0" smtClean="0"/>
              <a:t>شكري إلى أبوظبي في </a:t>
            </a:r>
            <a:r>
              <a:rPr lang="ar-EG" sz="1600" dirty="0"/>
              <a:t>إطار المشاركة في فعاليات قمة أسبوع أبوظبي للاستدامة كمتحدث رئيسي في الجلسة المقرر عقدها اليوم الإثنين والمخصصة لتناول مخرجات مؤتمر </a:t>
            </a:r>
            <a:r>
              <a:rPr lang="en-US" sz="1600" dirty="0" smtClean="0"/>
              <a:t>COP27</a:t>
            </a:r>
            <a:r>
              <a:rPr lang="ar-EG" sz="1600" dirty="0" smtClean="0"/>
              <a:t> الذي </a:t>
            </a:r>
            <a:r>
              <a:rPr lang="ar-EG" sz="1600" dirty="0"/>
              <a:t>استضافته مصر بمدينة شرم الشيخ في نوفمبر الماضي</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bit.ly/3WjgbbZ</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الخارجية يبحث مع مسئول دنماركي سبل التعاون حول قضايا أجندة عمل المناخ </a:t>
            </a:r>
            <a:r>
              <a:rPr lang="ar-EG" sz="1600" b="1" dirty="0" smtClean="0"/>
              <a:t>الدولي</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7</a:t>
            </a:r>
            <a:endParaRPr lang="en-US" b="1" dirty="0"/>
          </a:p>
        </p:txBody>
      </p:sp>
      <p:pic>
        <p:nvPicPr>
          <p:cNvPr id="39955" name="Picture 39954"/>
          <p:cNvPicPr>
            <a:picLocks noChangeAspect="1"/>
          </p:cNvPicPr>
          <p:nvPr/>
        </p:nvPicPr>
        <p:blipFill>
          <a:blip r:embed="rId6"/>
          <a:stretch>
            <a:fillRect/>
          </a:stretch>
        </p:blipFill>
        <p:spPr>
          <a:xfrm>
            <a:off x="3400626" y="4867416"/>
            <a:ext cx="2410466" cy="1489164"/>
          </a:xfrm>
          <a:prstGeom prst="rect">
            <a:avLst/>
          </a:prstGeom>
        </p:spPr>
      </p:pic>
    </p:spTree>
    <p:extLst>
      <p:ext uri="{BB962C8B-B14F-4D97-AF65-F5344CB8AC3E}">
        <p14:creationId xmlns:p14="http://schemas.microsoft.com/office/powerpoint/2010/main" val="3135602949"/>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أثنى  المهندس طارق الملا وزير البترول والثروة المعدنية، على كل المشاركات المقدمة لبرنامج التحول </a:t>
            </a:r>
            <a:r>
              <a:rPr lang="ar-EG" sz="1600" dirty="0" smtClean="0"/>
              <a:t>الرقمي </a:t>
            </a:r>
            <a:r>
              <a:rPr lang="ar-EG" sz="1600" dirty="0"/>
              <a:t>وفرق العمل القائمة </a:t>
            </a:r>
            <a:r>
              <a:rPr lang="ar-EG" sz="1600" dirty="0" smtClean="0"/>
              <a:t>عليه، </a:t>
            </a:r>
            <a:r>
              <a:rPr lang="ar-EG" sz="1600" dirty="0"/>
              <a:t>وما لديهم من حماسة كبيرة ومتابعة دؤوب لمستجدات العمل وقدرة ومرونة على مواكبة ذلك</a:t>
            </a:r>
            <a:r>
              <a:rPr lang="ar-EG" sz="1600" dirty="0" smtClean="0"/>
              <a:t>.</a:t>
            </a:r>
          </a:p>
          <a:p>
            <a:pPr algn="ctr" rtl="1"/>
            <a:r>
              <a:rPr lang="ar-EG" sz="1600" dirty="0"/>
              <a:t>وأضاف، خلال كلمته الافتتاحية </a:t>
            </a:r>
            <a:r>
              <a:rPr lang="ar-EG" sz="1600" dirty="0" smtClean="0"/>
              <a:t>في </a:t>
            </a:r>
            <a:r>
              <a:rPr lang="ar-EG" sz="1600" dirty="0"/>
              <a:t>المائدة المستديرة تحت عنوان (مستقبل التقدم </a:t>
            </a:r>
            <a:r>
              <a:rPr lang="ar-EG" sz="1600" dirty="0" smtClean="0"/>
              <a:t>الرقمي في </a:t>
            </a:r>
            <a:r>
              <a:rPr lang="ar-EG" sz="1600" dirty="0"/>
              <a:t>صناعة البترول والغاز</a:t>
            </a:r>
            <a:r>
              <a:rPr lang="ar-EG" sz="1600" dirty="0" smtClean="0"/>
              <a:t>)، </a:t>
            </a:r>
            <a:r>
              <a:rPr lang="ar-EG" sz="1600" dirty="0"/>
              <a:t>أن طموح قطاع البترول </a:t>
            </a:r>
            <a:r>
              <a:rPr lang="ar-EG" sz="1600" dirty="0" smtClean="0"/>
              <a:t>في </a:t>
            </a:r>
            <a:r>
              <a:rPr lang="ar-EG" sz="1600" dirty="0"/>
              <a:t>كافة مجالات صناعته يتطلب الكثير من العمل والجهد </a:t>
            </a:r>
            <a:r>
              <a:rPr lang="ar-EG" sz="1600" dirty="0" smtClean="0"/>
              <a:t>والابتكار، </a:t>
            </a:r>
            <a:r>
              <a:rPr lang="ar-EG" sz="1600" dirty="0"/>
              <a:t>فتلك صناعة لها طبيعة خاصة وقد تم توضيح </a:t>
            </a:r>
            <a:r>
              <a:rPr lang="ar-EG" sz="1600" dirty="0" smtClean="0"/>
              <a:t>ذلك </a:t>
            </a:r>
            <a:r>
              <a:rPr lang="ar-EG" sz="1600" dirty="0"/>
              <a:t>خلال قمة المناخ </a:t>
            </a:r>
            <a:r>
              <a:rPr lang="en-US" sz="1600" dirty="0" smtClean="0"/>
              <a:t>COP27</a:t>
            </a:r>
            <a:r>
              <a:rPr lang="ar-EG" sz="1600" dirty="0" smtClean="0"/>
              <a:t> وهي </a:t>
            </a:r>
            <a:r>
              <a:rPr lang="ar-EG" sz="1600" dirty="0"/>
              <a:t>قمة الالتزام بالتنفيذ وتطبيق </a:t>
            </a:r>
            <a:r>
              <a:rPr lang="ar-EG" sz="1600" dirty="0" smtClean="0"/>
              <a:t>التعهدات.</a:t>
            </a:r>
            <a:endParaRPr lang="ar-EG" sz="1600" dirty="0"/>
          </a:p>
          <a:p>
            <a:pPr algn="ctr" rtl="1"/>
            <a:r>
              <a:rPr lang="ar-EG" sz="1600" dirty="0"/>
              <a:t>وأشار إلى أن هناك خارطة </a:t>
            </a:r>
            <a:r>
              <a:rPr lang="ar-EG" sz="1600" dirty="0" smtClean="0"/>
              <a:t>الطريق، </a:t>
            </a:r>
            <a:r>
              <a:rPr lang="ar-EG" sz="1600" dirty="0"/>
              <a:t>يتم العمل </a:t>
            </a:r>
            <a:r>
              <a:rPr lang="ar-EG" sz="1600" dirty="0" smtClean="0"/>
              <a:t>عليها </a:t>
            </a:r>
            <a:r>
              <a:rPr lang="ar-EG" sz="1600" dirty="0"/>
              <a:t>لإزالة الكربون وأنها تحتاج لأنظمة تواكب التطور </a:t>
            </a:r>
            <a:r>
              <a:rPr lang="ar-EG" sz="1600" dirty="0" smtClean="0"/>
              <a:t>المستمر وإطار زمني </a:t>
            </a:r>
            <a:r>
              <a:rPr lang="ar-EG" sz="1600" dirty="0"/>
              <a:t>محدد وواضح لتحقيق ذلك وهو مايتم العمل عليه فعليًا</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bit.ly/3koUtWR</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طارق الملا: قطاع البترول يواصل رحلة التحول الرقمي من أجل تحقيق الاستدامة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8</a:t>
            </a:r>
            <a:endParaRPr lang="en-US" b="1" dirty="0"/>
          </a:p>
        </p:txBody>
      </p:sp>
      <p:pic>
        <p:nvPicPr>
          <p:cNvPr id="9218" name="Picture 2" descr="https://akhbarelyom.com/Landing/images/header-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2" y="636588"/>
            <a:ext cx="2238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39954"/>
          <p:cNvPicPr>
            <a:picLocks noChangeAspect="1"/>
          </p:cNvPicPr>
          <p:nvPr/>
        </p:nvPicPr>
        <p:blipFill>
          <a:blip r:embed="rId6"/>
          <a:stretch>
            <a:fillRect/>
          </a:stretch>
        </p:blipFill>
        <p:spPr>
          <a:xfrm>
            <a:off x="3673475" y="5129324"/>
            <a:ext cx="1859842" cy="1239894"/>
          </a:xfrm>
          <a:prstGeom prst="rect">
            <a:avLst/>
          </a:prstGeom>
        </p:spPr>
      </p:pic>
    </p:spTree>
    <p:extLst>
      <p:ext uri="{BB962C8B-B14F-4D97-AF65-F5344CB8AC3E}">
        <p14:creationId xmlns:p14="http://schemas.microsoft.com/office/powerpoint/2010/main" val="247386758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148227</TotalTime>
  <Words>1399</Words>
  <Application>Microsoft Office PowerPoint</Application>
  <PresentationFormat>On-screen Show (4:3)</PresentationFormat>
  <Paragraphs>93</Paragraphs>
  <Slides>15</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BatangChe</vt:lpstr>
      <vt:lpstr>Calibri</vt:lpstr>
      <vt:lpstr>Georgia</vt:lpstr>
      <vt:lpstr>Times New Roman</vt:lpstr>
      <vt:lpstr>Wingdings</vt:lpstr>
      <vt:lpstr>Wingdings 2</vt:lpstr>
      <vt:lpstr>Civic</vt:lpstr>
      <vt:lpstr> مكتب الالتزام البيئي والتنمية المستدامة اتحاد الصناعات المصرية  أهم الأخبار التي نُشرت في الصحف في مجال الصناعة والبيئة   يوم 17 يناير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للمزيد من خدمات المكتب تابعونا على</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مكتب الإلتزام البيئى و التنمية المستدامة إتحاد الصناعات المصرية  أهم الأخبار التى نشرت فى الصحف فى مجال الصناعة والبيئة  يوم 2 مارس 6201</dc:title>
  <dc:creator>Dell</dc:creator>
  <cp:lastModifiedBy>Dell</cp:lastModifiedBy>
  <cp:revision>14966</cp:revision>
  <dcterms:created xsi:type="dcterms:W3CDTF">2016-03-02T11:19:53Z</dcterms:created>
  <dcterms:modified xsi:type="dcterms:W3CDTF">2023-01-17T13:57:32Z</dcterms:modified>
</cp:coreProperties>
</file>