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9" r:id="rId2"/>
    <p:sldId id="4120" r:id="rId3"/>
    <p:sldId id="4121" r:id="rId4"/>
    <p:sldId id="4119" r:id="rId5"/>
    <p:sldId id="4108" r:id="rId6"/>
    <p:sldId id="4122" r:id="rId7"/>
    <p:sldId id="4124" r:id="rId8"/>
    <p:sldId id="4125" r:id="rId9"/>
    <p:sldId id="4123" r:id="rId10"/>
    <p:sldId id="4098" r:id="rId11"/>
    <p:sldId id="4118" r:id="rId12"/>
    <p:sldId id="2967" r:id="rId13"/>
    <p:sldId id="1317" r:id="rId14"/>
    <p:sldId id="96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6D8502-D048-4307-A7F5-31CB37EC875B}">
          <p14:sldIdLst>
            <p14:sldId id="259"/>
            <p14:sldId id="4120"/>
            <p14:sldId id="4121"/>
            <p14:sldId id="4119"/>
            <p14:sldId id="4108"/>
            <p14:sldId id="4122"/>
            <p14:sldId id="4124"/>
            <p14:sldId id="4125"/>
            <p14:sldId id="4123"/>
            <p14:sldId id="4098"/>
            <p14:sldId id="4118"/>
            <p14:sldId id="2967"/>
            <p14:sldId id="1317"/>
            <p14:sldId id="9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94" autoAdjust="0"/>
    <p:restoredTop sz="94434" autoAdjust="0"/>
  </p:normalViewPr>
  <p:slideViewPr>
    <p:cSldViewPr>
      <p:cViewPr>
        <p:scale>
          <a:sx n="120" d="100"/>
          <a:sy n="120" d="100"/>
        </p:scale>
        <p:origin x="-144" y="-18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3,4,5,6,7,8,9</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970F4C-8A14-479A-AF21-D439CF0F4A93}" type="datetimeFigureOut">
              <a:rPr lang="en-US" smtClean="0"/>
              <a:t>1/12/2023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15FDFF-FC84-4EDA-8D29-8B87F185E1A8}" type="slidenum">
              <a:rPr lang="en-US" smtClean="0"/>
              <a:t>‹#›</a:t>
            </a:fld>
            <a:endParaRPr lang="en-US"/>
          </a:p>
        </p:txBody>
      </p:sp>
    </p:spTree>
    <p:extLst>
      <p:ext uri="{BB962C8B-B14F-4D97-AF65-F5344CB8AC3E}">
        <p14:creationId xmlns:p14="http://schemas.microsoft.com/office/powerpoint/2010/main" val="44778926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3,4,5,6,7,8,9</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7E5857-E0FC-4D07-B6FF-819F3059A8B2}" type="datetimeFigureOut">
              <a:rPr lang="en-US" smtClean="0"/>
              <a:pPr/>
              <a:t>1/12/2023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00CC05-779F-452C-88D8-63838EE36008}" type="slidenum">
              <a:rPr lang="en-US" smtClean="0"/>
              <a:pPr/>
              <a:t>‹#›</a:t>
            </a:fld>
            <a:endParaRPr lang="en-US" dirty="0"/>
          </a:p>
        </p:txBody>
      </p:sp>
    </p:spTree>
    <p:extLst>
      <p:ext uri="{BB962C8B-B14F-4D97-AF65-F5344CB8AC3E}">
        <p14:creationId xmlns:p14="http://schemas.microsoft.com/office/powerpoint/2010/main" val="273512056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2</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1331081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11</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283907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13</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2875695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3</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105655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4</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2351120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5</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166972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6</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491197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7</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1987538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8</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389061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9</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2352794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10</a:t>
            </a:fld>
            <a:endParaRPr lang="en-US" dirty="0"/>
          </a:p>
        </p:txBody>
      </p:sp>
      <p:sp>
        <p:nvSpPr>
          <p:cNvPr id="7" name="Header Placeholder 6"/>
          <p:cNvSpPr>
            <a:spLocks noGrp="1"/>
          </p:cNvSpPr>
          <p:nvPr>
            <p:ph type="hdr" sz="quarter" idx="11"/>
          </p:nvPr>
        </p:nvSpPr>
        <p:spPr/>
        <p:txBody>
          <a:bodyPr/>
          <a:lstStyle/>
          <a:p>
            <a:r>
              <a:rPr lang="en-US" smtClean="0"/>
              <a:t>3,4,5,6,7,8,9</a:t>
            </a:r>
            <a:endParaRPr lang="en-US" dirty="0"/>
          </a:p>
        </p:txBody>
      </p:sp>
    </p:spTree>
    <p:extLst>
      <p:ext uri="{BB962C8B-B14F-4D97-AF65-F5344CB8AC3E}">
        <p14:creationId xmlns:p14="http://schemas.microsoft.com/office/powerpoint/2010/main" val="3156448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F477829-055C-4BC5-AC4B-A73F52474019}" type="datetime1">
              <a:rPr lang="en-US" smtClean="0"/>
              <a:t>1/12/2023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25DDA1F-FD4B-4208-AA39-D1FBA25D59C9}"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CE4E70-0EB1-4BEE-B2A4-55488AFD5810}" type="datetime1">
              <a:rPr lang="en-US" smtClean="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5DDA1F-FD4B-4208-AA39-D1FBA25D59C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C25DDA1F-FD4B-4208-AA39-D1FBA25D59C9}"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8EE1C4-BC33-4FCD-9B4F-20C0CAB6D6E5}" type="datetime1">
              <a:rPr lang="en-US" smtClean="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B216500-D0DF-4487-8D21-FEE5E7EE86B8}" type="datetime1">
              <a:rPr lang="en-US" smtClean="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C25DDA1F-FD4B-4208-AA39-D1FBA25D59C9}"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5BF14B4E-2808-47FA-8CDA-083FC18DFDE8}" type="datetime1">
              <a:rPr lang="en-US" smtClean="0"/>
              <a:t>1/12/2023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25DDA1F-FD4B-4208-AA39-D1FBA25D59C9}"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2E1D8BB-3F3B-4212-8888-E7F781A0DC5D}" type="datetime1">
              <a:rPr lang="en-US" smtClean="0"/>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5DDA1F-FD4B-4208-AA39-D1FBA25D59C9}"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65E8C74-6AE7-4CC1-91EA-DAE9E7782B52}" type="datetime1">
              <a:rPr lang="en-US" smtClean="0"/>
              <a:t>1/12/2023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25DDA1F-FD4B-4208-AA39-D1FBA25D59C9}"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6BDBDF-B8F1-49D0-8A9C-B4FCE63F4B22}" type="datetime1">
              <a:rPr lang="en-US" smtClean="0"/>
              <a:t>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C25DDA1F-FD4B-4208-AA39-D1FBA25D59C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CE98E58-0152-46DF-84FA-29E763399B2E}" type="datetime1">
              <a:rPr lang="en-US" smtClean="0"/>
              <a:t>1/12/2023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25DDA1F-FD4B-4208-AA39-D1FBA25D59C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25DDA1F-FD4B-4208-AA39-D1FBA25D59C9}"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C8672AAA-D0FC-47AA-8C31-807499FCFADE}" type="datetime1">
              <a:rPr lang="en-US" smtClean="0"/>
              <a:t>1/12/2023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C25DDA1F-FD4B-4208-AA39-D1FBA25D59C9}"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4ADDB129-9773-4B0B-9203-5F0A2A9E6DDE}" type="datetime1">
              <a:rPr lang="en-US" smtClean="0"/>
              <a:t>1/12/2023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F34E1DD-9CD5-4229-8A09-387C04449D0C}" type="datetime1">
              <a:rPr lang="en-US" smtClean="0"/>
              <a:t>1/12/2023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25DDA1F-FD4B-4208-AA39-D1FBA25D59C9}"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it.ly/3GYBLh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webp"/><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hyperlink" Target="https://bit.ly/3QBkME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audio" Target="file:///C:\Documents%20and%20Settings\Nada\My%20Documents\Downloads\Background%20Instrumental%20Music%20-%20Instrumental%20Music,%20Background%20Music%20Instrumental.mp3" TargetMode="External"/><Relationship Id="rId6" Type="http://schemas.openxmlformats.org/officeDocument/2006/relationships/hyperlink" Target="http://www.eco-fei.org/ar/" TargetMode="External"/><Relationship Id="rId5" Type="http://schemas.openxmlformats.org/officeDocument/2006/relationships/hyperlink" Target="https://www.facebook.com/eco.fei/?epa=SEARCH_BOX" TargetMode="Externa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hyperlink" Target="http://www.eco-fei.or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0.jpg"/><Relationship Id="rId13" Type="http://schemas.openxmlformats.org/officeDocument/2006/relationships/image" Target="../media/image35.jpg"/><Relationship Id="rId3" Type="http://schemas.openxmlformats.org/officeDocument/2006/relationships/image" Target="../media/image25.png"/><Relationship Id="rId7" Type="http://schemas.openxmlformats.org/officeDocument/2006/relationships/image" Target="../media/image29.jpg"/><Relationship Id="rId12" Type="http://schemas.openxmlformats.org/officeDocument/2006/relationships/image" Target="../media/image34.jpg"/><Relationship Id="rId17" Type="http://schemas.openxmlformats.org/officeDocument/2006/relationships/image" Target="../media/image39.jpeg"/><Relationship Id="rId2" Type="http://schemas.openxmlformats.org/officeDocument/2006/relationships/image" Target="../media/image24.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8.jpg"/><Relationship Id="rId11" Type="http://schemas.openxmlformats.org/officeDocument/2006/relationships/image" Target="../media/image33.jpeg"/><Relationship Id="rId5" Type="http://schemas.openxmlformats.org/officeDocument/2006/relationships/image" Target="../media/image27.png"/><Relationship Id="rId15" Type="http://schemas.openxmlformats.org/officeDocument/2006/relationships/image" Target="../media/image37.jp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jpg"/><Relationship Id="rId14" Type="http://schemas.openxmlformats.org/officeDocument/2006/relationships/image" Target="../media/image36.jpg"/></Relationships>
</file>

<file path=ppt/slides/_rels/slide2.xml.rels><?xml version="1.0" encoding="UTF-8" standalone="yes"?>
<Relationships xmlns="http://schemas.openxmlformats.org/package/2006/relationships"><Relationship Id="rId3" Type="http://schemas.openxmlformats.org/officeDocument/2006/relationships/hyperlink" Target="https://bit.ly/3CIrYcH"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hyperlink" Target="https://bit.ly/3H0hwjB"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s://bit.ly/3QOamSR"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bit.ly/3CFrKTC"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hyperlink" Target="https://bit.ly/3IEKaYv"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hyperlink" Target="https://bit.ly/3ivBWYd"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hyperlink" Target="https://bit.ly/3QAVnex"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2.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hyperlink" Target="https://bit.ly/3vX0mgh"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95400" y="3505200"/>
            <a:ext cx="7315200" cy="1676400"/>
          </a:xfrm>
        </p:spPr>
        <p:txBody>
          <a:bodyPr>
            <a:noAutofit/>
          </a:bodyPr>
          <a:lstStyle/>
          <a:p>
            <a:pPr rtl="1"/>
            <a:r>
              <a:rPr lang="ar-EG" sz="4400" b="1" dirty="0" smtClean="0">
                <a:solidFill>
                  <a:schemeClr val="accent3"/>
                </a:solidFill>
                <a:latin typeface="Arial" pitchFamily="34" charset="0"/>
                <a:cs typeface="Arial" pitchFamily="34" charset="0"/>
              </a:rPr>
              <a:t/>
            </a:r>
            <a:br>
              <a:rPr lang="ar-EG" sz="4400" b="1" dirty="0" smtClean="0">
                <a:solidFill>
                  <a:schemeClr val="accent3"/>
                </a:solidFill>
                <a:latin typeface="Arial" pitchFamily="34" charset="0"/>
                <a:cs typeface="Arial" pitchFamily="34" charset="0"/>
              </a:rPr>
            </a:br>
            <a:r>
              <a:rPr lang="ar-EG" sz="3600" b="1" dirty="0" smtClean="0">
                <a:solidFill>
                  <a:schemeClr val="tx1"/>
                </a:solidFill>
                <a:latin typeface="Arial" pitchFamily="34" charset="0"/>
                <a:cs typeface="Arial" pitchFamily="34" charset="0"/>
              </a:rPr>
              <a:t>مكتب الالتزام البيئى والتنمية المستدامة</a:t>
            </a:r>
            <a:br>
              <a:rPr lang="ar-EG" sz="3600" b="1" dirty="0" smtClean="0">
                <a:solidFill>
                  <a:schemeClr val="tx1"/>
                </a:solidFill>
                <a:latin typeface="Arial" pitchFamily="34" charset="0"/>
                <a:cs typeface="Arial" pitchFamily="34" charset="0"/>
              </a:rPr>
            </a:br>
            <a:r>
              <a:rPr lang="ar-EG" sz="3600" b="1" dirty="0" smtClean="0">
                <a:solidFill>
                  <a:schemeClr val="tx1"/>
                </a:solidFill>
                <a:latin typeface="Arial" pitchFamily="34" charset="0"/>
                <a:cs typeface="Arial" pitchFamily="34" charset="0"/>
              </a:rPr>
              <a:t>اتحاد الصناعات المصرية</a:t>
            </a:r>
            <a:br>
              <a:rPr lang="ar-EG" sz="3600" b="1" dirty="0" smtClean="0">
                <a:solidFill>
                  <a:schemeClr val="tx1"/>
                </a:solidFill>
                <a:latin typeface="Arial" pitchFamily="34" charset="0"/>
                <a:cs typeface="Arial" pitchFamily="34" charset="0"/>
              </a:rPr>
            </a:br>
            <a:r>
              <a:rPr lang="ar-EG" sz="2000" b="1" dirty="0" smtClean="0">
                <a:solidFill>
                  <a:schemeClr val="tx1"/>
                </a:solidFill>
                <a:latin typeface="Arial" pitchFamily="34" charset="0"/>
                <a:cs typeface="Arial" pitchFamily="34" charset="0"/>
              </a:rPr>
              <a:t> أهم الأخبار التي نُشرت في الصحف في مجال الصناعة والبيئة </a:t>
            </a:r>
            <a:br>
              <a:rPr lang="ar-EG" sz="2000" b="1" dirty="0" smtClean="0">
                <a:solidFill>
                  <a:schemeClr val="tx1"/>
                </a:solidFill>
                <a:latin typeface="Arial" pitchFamily="34" charset="0"/>
                <a:cs typeface="Arial" pitchFamily="34" charset="0"/>
              </a:rPr>
            </a:br>
            <a:r>
              <a:rPr lang="ar-EG" sz="2000" b="1" dirty="0" smtClean="0">
                <a:solidFill>
                  <a:schemeClr val="tx1"/>
                </a:solidFill>
                <a:latin typeface="Arial" pitchFamily="34" charset="0"/>
                <a:cs typeface="Arial" pitchFamily="34" charset="0"/>
              </a:rPr>
              <a:t> يوم </a:t>
            </a:r>
            <a:r>
              <a:rPr lang="ar-EG" sz="2000" b="1" dirty="0" smtClean="0">
                <a:solidFill>
                  <a:schemeClr val="tx1"/>
                </a:solidFill>
                <a:latin typeface="Arial" pitchFamily="34" charset="0"/>
                <a:cs typeface="Arial" pitchFamily="34" charset="0"/>
              </a:rPr>
              <a:t>2</a:t>
            </a:r>
            <a:r>
              <a:rPr lang="en-US" sz="2000" b="1" dirty="0" smtClean="0">
                <a:solidFill>
                  <a:schemeClr val="tx1"/>
                </a:solidFill>
                <a:latin typeface="Arial" pitchFamily="34" charset="0"/>
                <a:cs typeface="Arial" pitchFamily="34" charset="0"/>
              </a:rPr>
              <a:t>1</a:t>
            </a:r>
            <a:r>
              <a:rPr lang="ar-EG" sz="2000" b="1" dirty="0" smtClean="0">
                <a:solidFill>
                  <a:schemeClr val="tx1"/>
                </a:solidFill>
                <a:latin typeface="Arial" pitchFamily="34" charset="0"/>
                <a:cs typeface="Arial" pitchFamily="34" charset="0"/>
              </a:rPr>
              <a:t> </a:t>
            </a:r>
            <a:r>
              <a:rPr lang="ar-EG" sz="2400" b="1" dirty="0" smtClean="0">
                <a:solidFill>
                  <a:schemeClr val="tx1"/>
                </a:solidFill>
                <a:latin typeface="Arial" pitchFamily="34" charset="0"/>
                <a:cs typeface="Arial" pitchFamily="34" charset="0"/>
              </a:rPr>
              <a:t>يناير</a:t>
            </a:r>
            <a:r>
              <a:rPr lang="ar-EG" sz="2000" b="1" dirty="0" smtClean="0">
                <a:solidFill>
                  <a:schemeClr val="tx1"/>
                </a:solidFill>
                <a:latin typeface="Arial" pitchFamily="34" charset="0"/>
                <a:cs typeface="Arial" pitchFamily="34" charset="0"/>
              </a:rPr>
              <a:t> 2023</a:t>
            </a:r>
            <a:endParaRPr lang="en-US" sz="2000" b="1" dirty="0">
              <a:solidFill>
                <a:schemeClr val="tx1"/>
              </a:solidFill>
              <a:latin typeface="Arial" pitchFamily="34" charset="0"/>
              <a:cs typeface="Arial"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96025"/>
            <a:ext cx="3046319"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صحف 2.jpg"/>
          <p:cNvPicPr>
            <a:picLocks noChangeAspect="1"/>
          </p:cNvPicPr>
          <p:nvPr/>
        </p:nvPicPr>
        <p:blipFill>
          <a:blip r:embed="rId3" cstate="print"/>
          <a:stretch>
            <a:fillRect/>
          </a:stretch>
        </p:blipFill>
        <p:spPr>
          <a:xfrm>
            <a:off x="228600" y="2514600"/>
            <a:ext cx="1295400" cy="3886200"/>
          </a:xfrm>
          <a:prstGeom prst="rect">
            <a:avLst/>
          </a:prstGeom>
        </p:spPr>
      </p:pic>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1000"/>
                                        <p:tgtEl>
                                          <p:spTgt spid="5"/>
                                        </p:tgtEl>
                                      </p:cBhvr>
                                    </p:animEffect>
                                  </p:childTnLst>
                                </p:cTn>
                              </p:par>
                              <p:par>
                                <p:cTn id="13" presetID="8"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031325"/>
          </a:xfrm>
          <a:prstGeom prst="rect">
            <a:avLst/>
          </a:prstGeom>
        </p:spPr>
        <p:txBody>
          <a:bodyPr wrap="square">
            <a:spAutoFit/>
          </a:bodyPr>
          <a:lstStyle/>
          <a:p>
            <a:pPr algn="ctr" rtl="1"/>
            <a:r>
              <a:rPr lang="ar-EG" sz="1600" dirty="0"/>
              <a:t>أصدر الجهاز المركزي للتعبئة العامة والإحصاء اليوم الخميس، النشرة الشهرية لبيانات التجـارة الخارجيـــة أكــــتوبر 2022 وقد بـلغــت قيـمة العجــز </a:t>
            </a:r>
            <a:r>
              <a:rPr lang="ar-EG" sz="1600" dirty="0" smtClean="0"/>
              <a:t>فـي </a:t>
            </a:r>
            <a:r>
              <a:rPr lang="ar-EG" sz="1600" dirty="0"/>
              <a:t>الميـــزان التجــارى 3.58 مليــار دولار خـــلال شهر أكتوبر 2022 مقابل 2.95 مليـار دولار لنفـس الشهر مـن العام السابـق بنسبــة ارتفاع قدرها </a:t>
            </a:r>
            <a:r>
              <a:rPr lang="ar-EG" sz="1600" dirty="0" smtClean="0"/>
              <a:t>21.1 ٪.</a:t>
            </a:r>
            <a:endParaRPr lang="ar-EG" sz="1600" dirty="0"/>
          </a:p>
          <a:p>
            <a:pPr algn="ctr" rtl="1"/>
            <a:r>
              <a:rPr lang="ar-EG" sz="1600" dirty="0"/>
              <a:t>ومن أهم المؤشرات </a:t>
            </a:r>
            <a:r>
              <a:rPr lang="ar-EG" sz="1600" dirty="0" smtClean="0"/>
              <a:t>ما يلي:</a:t>
            </a:r>
            <a:endParaRPr lang="ar-EG" sz="1600" dirty="0"/>
          </a:p>
          <a:p>
            <a:pPr algn="ctr" rtl="1"/>
            <a:r>
              <a:rPr lang="ar-EG" sz="1600" dirty="0"/>
              <a:t>انخفضت قيمـة الصـــادرات بنسبـــــة 9.4 ٪ حيـث بلغـت 3.77 مليـار دولار خـلال شهــر أكتوبر 2022 مقابــل 4.16 مليـــار دولار لنفس الشهر مـن العــام السابـق</a:t>
            </a:r>
            <a:r>
              <a:rPr lang="ar-EG" sz="1600" dirty="0" smtClean="0"/>
              <a:t>.</a:t>
            </a:r>
          </a:p>
          <a:p>
            <a:pPr algn="ctr" rtl="1"/>
            <a:r>
              <a:rPr lang="ar-EG" sz="1500" dirty="0" smtClean="0"/>
              <a:t>للمزيد </a:t>
            </a:r>
            <a:r>
              <a:rPr lang="en-US" sz="1500" dirty="0">
                <a:hlinkClick r:id="rId3"/>
              </a:rPr>
              <a:t>https://</a:t>
            </a:r>
            <a:r>
              <a:rPr lang="en-US" sz="1500" dirty="0" smtClean="0">
                <a:hlinkClick r:id="rId3"/>
              </a:rPr>
              <a:t>bit.ly/3GYBLhg</a:t>
            </a:r>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ارتفاع قيمة العجز في الميزان التجاري بنسبة 21.1 % خلال أكتوبر الماضي</a:t>
            </a:r>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60" name="Slide Number Placeholder 39959"/>
          <p:cNvSpPr>
            <a:spLocks noGrp="1"/>
          </p:cNvSpPr>
          <p:nvPr>
            <p:ph type="sldNum" sz="quarter" idx="12"/>
          </p:nvPr>
        </p:nvSpPr>
        <p:spPr/>
        <p:txBody>
          <a:bodyPr>
            <a:normAutofit/>
          </a:bodyPr>
          <a:lstStyle/>
          <a:p>
            <a:r>
              <a:rPr lang="ar-EG" b="1" dirty="0" smtClean="0"/>
              <a:t>9</a:t>
            </a:r>
            <a:endParaRPr lang="en-US" b="1" dirty="0"/>
          </a:p>
        </p:txBody>
      </p:sp>
      <p:pic>
        <p:nvPicPr>
          <p:cNvPr id="39961" name="Picture 399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0925" y="958084"/>
            <a:ext cx="1990723" cy="832598"/>
          </a:xfrm>
          <a:prstGeom prst="rect">
            <a:avLst/>
          </a:prstGeom>
        </p:spPr>
      </p:pic>
      <p:pic>
        <p:nvPicPr>
          <p:cNvPr id="2052" name="Picture 4" descr="ارتفاع قيمة العجز في الميزان التجاري بنسبة 21.1 % خلال أكتوبر الماضي"/>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6565" y="4913794"/>
            <a:ext cx="1434419" cy="143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704555"/>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بنك أبوظبي الأول – مصر يحتفل بأبطال الاستدامة الفائزين بمسابقة قادة أعمال المستقبل</a:t>
            </a:r>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60" name="Slide Number Placeholder 39959"/>
          <p:cNvSpPr>
            <a:spLocks noGrp="1"/>
          </p:cNvSpPr>
          <p:nvPr>
            <p:ph type="sldNum" sz="quarter" idx="12"/>
          </p:nvPr>
        </p:nvSpPr>
        <p:spPr>
          <a:xfrm>
            <a:off x="4343400" y="2190231"/>
            <a:ext cx="457200" cy="441325"/>
          </a:xfrm>
        </p:spPr>
        <p:txBody>
          <a:bodyPr/>
          <a:lstStyle/>
          <a:p>
            <a:r>
              <a:rPr lang="ar-EG" b="1" dirty="0" smtClean="0">
                <a:latin typeface="Times New Roman" panose="02020603050405020304" pitchFamily="18" charset="0"/>
                <a:cs typeface="Times New Roman" panose="02020603050405020304" pitchFamily="18" charset="0"/>
              </a:rPr>
              <a:t>10</a:t>
            </a:r>
            <a:endParaRPr lang="en-US" b="1" dirty="0">
              <a:latin typeface="Times New Roman" panose="02020603050405020304" pitchFamily="18" charset="0"/>
              <a:cs typeface="Times New Roman" panose="02020603050405020304" pitchFamily="18" charset="0"/>
            </a:endParaRPr>
          </a:p>
        </p:txBody>
      </p:sp>
      <p:sp>
        <p:nvSpPr>
          <p:cNvPr id="62" name="Rectangle 61"/>
          <p:cNvSpPr/>
          <p:nvPr/>
        </p:nvSpPr>
        <p:spPr>
          <a:xfrm>
            <a:off x="609070" y="3193465"/>
            <a:ext cx="7966242" cy="2277547"/>
          </a:xfrm>
          <a:prstGeom prst="rect">
            <a:avLst/>
          </a:prstGeom>
        </p:spPr>
        <p:txBody>
          <a:bodyPr wrap="square">
            <a:spAutoFit/>
          </a:bodyPr>
          <a:lstStyle/>
          <a:p>
            <a:pPr algn="ctr" rtl="1"/>
            <a:r>
              <a:rPr lang="ar-EG" sz="1600" dirty="0"/>
              <a:t>استقبل محمد عباس فايد، الرئيس التنفيذي والعضو المنتدب لبنك أبوظبي الأول-مصر، الطلاب المصريين الثلاثة الفائزين بمسابقة قادة أعمال المستقبل، والتي تم إطلاقها في جمهورية مصر العربية ودولة الإمارات العربية المتحدة من قبل مجموعة بنك أبوظبي </a:t>
            </a:r>
            <a:r>
              <a:rPr lang="ar-EG" sz="1600" dirty="0" smtClean="0"/>
              <a:t>الأول، </a:t>
            </a:r>
            <a:r>
              <a:rPr lang="ar-EG" sz="1600" dirty="0"/>
              <a:t>حيث تهدف المسابقة إلى إتاحة الفرصة أمام الطلاب من كلا البلدين لتقديم رؤيتهم وتطلعاتهم حول دور قطاع الأعمال في دعم أجندة الاستدامة على المستويين الوطني والعالمي</a:t>
            </a:r>
            <a:r>
              <a:rPr lang="ar-EG" sz="1600" dirty="0" smtClean="0"/>
              <a:t>.</a:t>
            </a:r>
            <a:endParaRPr lang="ar-EG" sz="1600" dirty="0"/>
          </a:p>
          <a:p>
            <a:pPr algn="ctr" rtl="1"/>
            <a:r>
              <a:rPr lang="ar-EG" sz="1600" dirty="0"/>
              <a:t>وقام فايد، بتسليم الطلاب الفائزين الجوائز المالية، كما استمع إلى تجاربهم واقتراحاتهم التي تميزوا بها في المسابقة، وذلك خلال حفل إفطار أقيم في مقر بنك أبوظبي الأول-مصر في القاهرة، حضره ممثلي الإدارات العليا في البنك.</a:t>
            </a:r>
            <a:r>
              <a:rPr lang="ar-EG" sz="1600" dirty="0"/>
              <a:t/>
            </a:r>
            <a:br>
              <a:rPr lang="ar-EG" sz="1600" dirty="0"/>
            </a:br>
            <a:r>
              <a:rPr lang="ar-EG" sz="1600" dirty="0"/>
              <a:t> </a:t>
            </a:r>
            <a:r>
              <a:rPr lang="ar-EG" sz="1500" dirty="0" smtClean="0"/>
              <a:t>للمزيد </a:t>
            </a:r>
            <a:r>
              <a:rPr lang="en-US" sz="1500" dirty="0">
                <a:hlinkClick r:id="rId4"/>
              </a:rPr>
              <a:t>https://</a:t>
            </a:r>
            <a:r>
              <a:rPr lang="en-US" sz="1500" dirty="0" smtClean="0">
                <a:hlinkClick r:id="rId4"/>
              </a:rPr>
              <a:t>bit.ly/3QBkMEU</a:t>
            </a:r>
            <a:endParaRPr lang="ar-EG" sz="1500" dirty="0" smtClean="0"/>
          </a:p>
          <a:p>
            <a:pPr algn="ctr" rtl="1"/>
            <a:endParaRPr lang="ar-EG" sz="1500" dirty="0" smtClean="0"/>
          </a:p>
          <a:p>
            <a:pPr algn="ctr" rtl="1"/>
            <a:endParaRPr lang="ar-EG" sz="1500" dirty="0" smtClean="0"/>
          </a:p>
        </p:txBody>
      </p:sp>
      <p:pic>
        <p:nvPicPr>
          <p:cNvPr id="39961" name="Picture 3996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1824" y="1263650"/>
            <a:ext cx="2828925" cy="552450"/>
          </a:xfrm>
          <a:prstGeom prst="rect">
            <a:avLst/>
          </a:prstGeom>
        </p:spPr>
      </p:pic>
      <p:pic>
        <p:nvPicPr>
          <p:cNvPr id="8194" name="Picture 2" descr="https://alalamelyoum.co/wp-content/uploads/2023/01/IMG-20230112-WA0016-780x47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0085" y="4962576"/>
            <a:ext cx="2303829" cy="1388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752604"/>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58055" y="183089"/>
            <a:ext cx="7315200" cy="1676400"/>
          </a:xfrm>
        </p:spPr>
        <p:txBody>
          <a:bodyPr>
            <a:noAutofit/>
          </a:bodyPr>
          <a:lstStyle/>
          <a:p>
            <a:r>
              <a:rPr lang="ar-EG" sz="4000" b="1" dirty="0">
                <a:solidFill>
                  <a:schemeClr val="accent3"/>
                </a:solidFill>
                <a:latin typeface="Arial" pitchFamily="34" charset="0"/>
              </a:rPr>
              <a:t>للمزيد من خدمات المكتب</a:t>
            </a:r>
            <a:r>
              <a:rPr lang="en-US" sz="4000" b="1" dirty="0">
                <a:solidFill>
                  <a:schemeClr val="accent3"/>
                </a:solidFill>
                <a:latin typeface="Arial" pitchFamily="34" charset="0"/>
                <a:cs typeface="Arial" pitchFamily="34" charset="0"/>
              </a:rPr>
              <a:t/>
            </a:r>
            <a:br>
              <a:rPr lang="en-US" sz="4000" b="1" dirty="0">
                <a:solidFill>
                  <a:schemeClr val="accent3"/>
                </a:solidFill>
                <a:latin typeface="Arial" pitchFamily="34" charset="0"/>
                <a:cs typeface="Arial" pitchFamily="34" charset="0"/>
              </a:rPr>
            </a:br>
            <a:r>
              <a:rPr lang="ar-EG" sz="4000" b="1" dirty="0">
                <a:solidFill>
                  <a:schemeClr val="accent3"/>
                </a:solidFill>
                <a:latin typeface="Arial" pitchFamily="34" charset="0"/>
              </a:rPr>
              <a:t>تابعونا </a:t>
            </a:r>
            <a:r>
              <a:rPr lang="ar-EG" sz="4000" b="1" dirty="0" smtClean="0">
                <a:solidFill>
                  <a:schemeClr val="accent3"/>
                </a:solidFill>
                <a:latin typeface="Arial" pitchFamily="34" charset="0"/>
              </a:rPr>
              <a:t>على</a:t>
            </a:r>
            <a:endParaRPr lang="en-US" sz="4000" b="1" dirty="0">
              <a:solidFill>
                <a:schemeClr val="bg2">
                  <a:lumMod val="50000"/>
                </a:schemeClr>
              </a:solidFill>
              <a:latin typeface="BatangChe" panose="02030609000101010101" pitchFamily="49" charset="-127"/>
              <a:ea typeface="BatangChe" panose="02030609000101010101" pitchFamily="49" charset="-127"/>
              <a:cs typeface="Arial" pitchFamily="34" charset="0"/>
            </a:endParaRPr>
          </a:p>
        </p:txBody>
      </p:sp>
      <p:pic>
        <p:nvPicPr>
          <p:cNvPr id="9" name="Picture 8" descr="صحف 2.jpg"/>
          <p:cNvPicPr>
            <a:picLocks noChangeAspect="1"/>
          </p:cNvPicPr>
          <p:nvPr/>
        </p:nvPicPr>
        <p:blipFill>
          <a:blip r:embed="rId3" cstate="print"/>
          <a:stretch>
            <a:fillRect/>
          </a:stretch>
        </p:blipFill>
        <p:spPr>
          <a:xfrm>
            <a:off x="210355" y="2514600"/>
            <a:ext cx="1295400" cy="3886200"/>
          </a:xfrm>
          <a:prstGeom prst="rect">
            <a:avLst/>
          </a:prstGeom>
        </p:spPr>
      </p:pic>
      <p:pic>
        <p:nvPicPr>
          <p:cNvPr id="7" name="Background Instrumental Music - Instrumental Music, Background Music Instrumental.mp3">
            <a:hlinkClick r:id="" action="ppaction://media"/>
          </p:cNvPr>
          <p:cNvPicPr>
            <a:picLocks noRot="1" noChangeAspect="1"/>
          </p:cNvPicPr>
          <p:nvPr>
            <a:audioFile r:link="rId1"/>
          </p:nvPr>
        </p:nvPicPr>
        <p:blipFill>
          <a:blip r:embed="rId4" cstate="print"/>
          <a:stretch>
            <a:fillRect/>
          </a:stretch>
        </p:blipFill>
        <p:spPr>
          <a:xfrm>
            <a:off x="3048000" y="1295400"/>
            <a:ext cx="389586" cy="389586"/>
          </a:xfrm>
          <a:prstGeom prst="rect">
            <a:avLst/>
          </a:prstGeom>
        </p:spPr>
      </p:pic>
      <p:sp>
        <p:nvSpPr>
          <p:cNvPr id="2" name="Rectangle 1"/>
          <p:cNvSpPr/>
          <p:nvPr/>
        </p:nvSpPr>
        <p:spPr>
          <a:xfrm>
            <a:off x="2247900" y="2844085"/>
            <a:ext cx="4572000" cy="1938992"/>
          </a:xfrm>
          <a:prstGeom prst="rect">
            <a:avLst/>
          </a:prstGeom>
        </p:spPr>
        <p:txBody>
          <a:bodyPr>
            <a:spAutoFit/>
          </a:bodyPr>
          <a:lstStyle/>
          <a:p>
            <a:pPr algn="ctr"/>
            <a:endParaRPr lang="en-US" sz="4000" b="1" dirty="0" smtClean="0">
              <a:solidFill>
                <a:schemeClr val="accent3"/>
              </a:solidFill>
              <a:latin typeface="Arial" pitchFamily="34" charset="0"/>
              <a:cs typeface="Arial" pitchFamily="34" charset="0"/>
            </a:endParaRPr>
          </a:p>
          <a:p>
            <a:pPr algn="ctr"/>
            <a:r>
              <a:rPr lang="ar-EG" sz="4000" b="1" dirty="0" smtClean="0">
                <a:solidFill>
                  <a:schemeClr val="accent3"/>
                </a:solidFill>
                <a:latin typeface="Arial" pitchFamily="34" charset="0"/>
                <a:cs typeface="Arial" pitchFamily="34" charset="0"/>
              </a:rPr>
              <a:t> </a:t>
            </a:r>
            <a:r>
              <a:rPr lang="en-US" sz="4000" b="1" dirty="0" smtClean="0">
                <a:solidFill>
                  <a:schemeClr val="accent1"/>
                </a:solidFill>
                <a:latin typeface="Arial" pitchFamily="34" charset="0"/>
                <a:cs typeface="Arial" pitchFamily="34" charset="0"/>
                <a:hlinkClick r:id="rId5"/>
              </a:rPr>
              <a:t>Facebook</a:t>
            </a:r>
            <a:endParaRPr lang="en-US" sz="4000" b="1" dirty="0" smtClean="0">
              <a:solidFill>
                <a:schemeClr val="accent1"/>
              </a:solidFill>
              <a:latin typeface="Arial" pitchFamily="34" charset="0"/>
              <a:cs typeface="Arial" pitchFamily="34" charset="0"/>
            </a:endParaRPr>
          </a:p>
          <a:p>
            <a:pPr algn="ctr"/>
            <a:r>
              <a:rPr lang="en-US" sz="4000" b="1" dirty="0" smtClean="0">
                <a:solidFill>
                  <a:schemeClr val="accent1"/>
                </a:solidFill>
                <a:latin typeface="Arial" pitchFamily="34" charset="0"/>
                <a:cs typeface="Arial" pitchFamily="34" charset="0"/>
                <a:hlinkClick r:id="rId6"/>
              </a:rPr>
              <a:t>Website </a:t>
            </a:r>
            <a:endParaRPr lang="en-US" dirty="0">
              <a:solidFill>
                <a:schemeClr val="accent1"/>
              </a:solidFill>
            </a:endParaRPr>
          </a:p>
        </p:txBody>
      </p:sp>
      <p:sp>
        <p:nvSpPr>
          <p:cNvPr id="3" name="Down Arrow 2"/>
          <p:cNvSpPr/>
          <p:nvPr/>
        </p:nvSpPr>
        <p:spPr>
          <a:xfrm>
            <a:off x="4343400" y="2844085"/>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https://almalnews.com/wp-content/uploads/2020/03/%D9%85%D8%B4%D8%A7%D8%B1%D9%8A%D8%B9-%D8%A7%D9%84%D9%83%D9%87%D8%B1%D8%A8%D8%A7%D8%A1-1600x100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7955314"/>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1000"/>
                                        <p:tgtEl>
                                          <p:spTgt spid="5"/>
                                        </p:tgtEl>
                                      </p:cBhvr>
                                    </p:animEffect>
                                  </p:childTnLst>
                                </p:cTn>
                              </p:par>
                              <p:par>
                                <p:cTn id="12" presetID="8" presetClass="entr" presetSubtype="16"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amond(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5"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1985059" y="4614446"/>
            <a:ext cx="184730" cy="338554"/>
          </a:xfrm>
          <a:prstGeom prst="rect">
            <a:avLst/>
          </a:prstGeom>
        </p:spPr>
        <p:txBody>
          <a:bodyPr wrap="non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3" name="Rectangle 42"/>
          <p:cNvSpPr/>
          <p:nvPr/>
        </p:nvSpPr>
        <p:spPr>
          <a:xfrm>
            <a:off x="1371600" y="2667000"/>
            <a:ext cx="6553200" cy="338554"/>
          </a:xfrm>
          <a:prstGeom prst="rect">
            <a:avLst/>
          </a:prstGeom>
        </p:spPr>
        <p:txBody>
          <a:bodyPr wrap="square">
            <a:spAutoFit/>
          </a:bodyPr>
          <a:lstStyle/>
          <a:p>
            <a:pPr algn="ctr" fontAlgn="base"/>
            <a:endParaRPr lang="ar-EG" sz="1600" b="1" dirty="0"/>
          </a:p>
        </p:txBody>
      </p:sp>
      <p:sp>
        <p:nvSpPr>
          <p:cNvPr id="13" name="AutoShape 2" descr="نتيجة بحث الصور عن وزير الكهربا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 name="AutoShape 4" descr="نتيجة بحث الصور عن وزير الكهربا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66" name="AutoShape 2" descr="نتيجة بحث الصور عن صناعه الادويه"/>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68" name="AutoShape 4" descr="http://www.ahram.org.eg/Media/News/2017/10/16/2017-636437874876910538-69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9458" name="AutoShape 2" descr="http://gate.ahram.org.eg/Media/News/2017/3/21/2017-636256971048868234-88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362" name="AutoShape 2" descr="http://www.ahram.org.eg/Media/News/2017/1/20/2017-636205391378354628-835_590x315.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7" name="AutoShape 2" descr="المهندس ابراهيم المانسترلي"/>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074" name="AutoShape 2" descr="https://www.arabfinance.com/News/NewsImages/larg/Sectors/Energy-Coal-Resources.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100" name="Picture 4" descr="Image result for ‫التنمية المستدامة‬‎"/>
          <p:cNvPicPr>
            <a:picLocks noChangeAspect="1" noChangeArrowheads="1"/>
          </p:cNvPicPr>
          <p:nvPr/>
        </p:nvPicPr>
        <p:blipFill>
          <a:blip r:embed="rId3" cstate="print"/>
          <a:stretch>
            <a:fillRect/>
          </a:stretch>
        </p:blipFill>
        <p:spPr bwMode="auto">
          <a:xfrm>
            <a:off x="155575" y="176213"/>
            <a:ext cx="8839199" cy="6210300"/>
          </a:xfrm>
          <a:prstGeom prst="rect">
            <a:avLst/>
          </a:prstGeom>
          <a:noFill/>
        </p:spPr>
      </p:pic>
      <p:sp>
        <p:nvSpPr>
          <p:cNvPr id="57" name="Rectangle 56"/>
          <p:cNvSpPr/>
          <p:nvPr/>
        </p:nvSpPr>
        <p:spPr>
          <a:xfrm>
            <a:off x="1143000" y="3535740"/>
            <a:ext cx="6096000" cy="1569660"/>
          </a:xfrm>
          <a:prstGeom prst="rect">
            <a:avLst/>
          </a:prstGeom>
        </p:spPr>
        <p:txBody>
          <a:bodyPr wrap="square">
            <a:spAutoFit/>
          </a:bodyPr>
          <a:lstStyle/>
          <a:p>
            <a:pPr algn="ctr" rtl="1" fontAlgn="base"/>
            <a:r>
              <a:rPr lang="en-US" sz="4000" b="1" dirty="0" smtClean="0">
                <a:solidFill>
                  <a:schemeClr val="accent3">
                    <a:lumMod val="20000"/>
                    <a:lumOff val="80000"/>
                  </a:schemeClr>
                </a:solidFill>
              </a:rPr>
              <a:t>visit our new website</a:t>
            </a:r>
          </a:p>
          <a:p>
            <a:pPr algn="ctr" fontAlgn="base"/>
            <a:endParaRPr lang="en-US" sz="1600" b="1" dirty="0" smtClean="0">
              <a:hlinkClick r:id="rId4"/>
            </a:endParaRPr>
          </a:p>
          <a:p>
            <a:pPr algn="ctr" fontAlgn="base"/>
            <a:r>
              <a:rPr lang="en-US" sz="4000" b="1" dirty="0" smtClean="0">
                <a:hlinkClick r:id="rId4"/>
              </a:rPr>
              <a:t>www.eco-fei.org</a:t>
            </a:r>
            <a:endParaRPr lang="en-US" sz="4000" b="1" dirty="0" smtClean="0"/>
          </a:p>
        </p:txBody>
      </p:sp>
      <p:pic>
        <p:nvPicPr>
          <p:cNvPr id="52" name="Picture 51" descr="ECO logo0002.jpg"/>
          <p:cNvPicPr>
            <a:picLocks noChangeAspect="1"/>
          </p:cNvPicPr>
          <p:nvPr/>
        </p:nvPicPr>
        <p:blipFill>
          <a:blip r:embed="rId5" cstate="print"/>
          <a:stretch>
            <a:fillRect/>
          </a:stretch>
        </p:blipFill>
        <p:spPr>
          <a:xfrm>
            <a:off x="7010400" y="152400"/>
            <a:ext cx="1979228" cy="1155796"/>
          </a:xfrm>
          <a:prstGeom prst="rect">
            <a:avLst/>
          </a:prstGeom>
        </p:spPr>
      </p:pic>
      <p:sp>
        <p:nvSpPr>
          <p:cNvPr id="18" name="Slide Number Placeholder 17"/>
          <p:cNvSpPr>
            <a:spLocks noGrp="1"/>
          </p:cNvSpPr>
          <p:nvPr>
            <p:ph type="sldNum" sz="quarter" idx="12"/>
          </p:nvPr>
        </p:nvSpPr>
        <p:spPr/>
        <p:txBody>
          <a:bodyPr/>
          <a:lstStyle/>
          <a:p>
            <a:fld id="{C25DDA1F-FD4B-4208-AA39-D1FBA25D59C9}" type="slidenum">
              <a:rPr lang="en-US" smtClean="0"/>
              <a:pPr/>
              <a:t>13</a:t>
            </a:fld>
            <a:endParaRPr lang="en-US" dirty="0"/>
          </a:p>
        </p:txBody>
      </p:sp>
    </p:spTree>
  </p:cSld>
  <p:clrMapOvr>
    <a:masterClrMapping/>
  </p:clrMapOvr>
  <p:transition advTm="4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1527175"/>
            <a:ext cx="8504238" cy="4572000"/>
          </a:xfrm>
        </p:spPr>
        <p:txBody>
          <a:bodyPr/>
          <a:lstStyle/>
          <a:p>
            <a:pPr algn="ctr">
              <a:buNone/>
            </a:pPr>
            <a:endParaRPr lang="en-US" dirty="0" smtClean="0"/>
          </a:p>
          <a:p>
            <a:pPr algn="ctr">
              <a:buNone/>
            </a:pPr>
            <a:endParaRPr lang="en-US" dirty="0" smtClean="0"/>
          </a:p>
          <a:p>
            <a:pPr algn="ctr">
              <a:buNone/>
            </a:pPr>
            <a:endParaRPr lang="en-US" dirty="0" smtClean="0"/>
          </a:p>
        </p:txBody>
      </p:sp>
      <p:pic>
        <p:nvPicPr>
          <p:cNvPr id="4" name="Picture 2" descr="نتيجة بحث الصور عن جريدة روز اليوسف"/>
          <p:cNvPicPr>
            <a:picLocks noChangeAspect="1" noChangeArrowheads="1"/>
          </p:cNvPicPr>
          <p:nvPr/>
        </p:nvPicPr>
        <p:blipFill>
          <a:blip r:embed="rId2" cstate="print"/>
          <a:stretch>
            <a:fillRect/>
          </a:stretch>
        </p:blipFill>
        <p:spPr bwMode="auto">
          <a:xfrm>
            <a:off x="228600" y="1219200"/>
            <a:ext cx="1981200" cy="914400"/>
          </a:xfrm>
          <a:prstGeom prst="rect">
            <a:avLst/>
          </a:prstGeom>
          <a:noFill/>
        </p:spPr>
      </p:pic>
      <p:pic>
        <p:nvPicPr>
          <p:cNvPr id="5" name="Picture 2" descr="نتيجة بحث الصور عن جريدة روز اليوسف"/>
          <p:cNvPicPr>
            <a:picLocks noChangeAspect="1" noChangeArrowheads="1"/>
          </p:cNvPicPr>
          <p:nvPr/>
        </p:nvPicPr>
        <p:blipFill>
          <a:blip r:embed="rId3" cstate="print"/>
          <a:stretch>
            <a:fillRect/>
          </a:stretch>
        </p:blipFill>
        <p:spPr bwMode="auto">
          <a:xfrm>
            <a:off x="6172200" y="5257800"/>
            <a:ext cx="2130552" cy="1108197"/>
          </a:xfrm>
          <a:prstGeom prst="rect">
            <a:avLst/>
          </a:prstGeom>
          <a:noFill/>
        </p:spPr>
      </p:pic>
      <p:pic>
        <p:nvPicPr>
          <p:cNvPr id="6" name="Picture 2" descr="نتيجة بحث الصور عن جريدة روز اليوسف"/>
          <p:cNvPicPr>
            <a:picLocks noChangeAspect="1" noChangeArrowheads="1"/>
          </p:cNvPicPr>
          <p:nvPr/>
        </p:nvPicPr>
        <p:blipFill>
          <a:blip r:embed="rId4" cstate="print"/>
          <a:stretch>
            <a:fillRect/>
          </a:stretch>
        </p:blipFill>
        <p:spPr bwMode="auto">
          <a:xfrm>
            <a:off x="3581400" y="5334000"/>
            <a:ext cx="2286000" cy="1066800"/>
          </a:xfrm>
          <a:prstGeom prst="rect">
            <a:avLst/>
          </a:prstGeom>
          <a:noFill/>
        </p:spPr>
      </p:pic>
      <p:pic>
        <p:nvPicPr>
          <p:cNvPr id="7" name="Picture 2" descr="http://imgsrv2.pxdrive.com/pics/norm/276446.jpg"/>
          <p:cNvPicPr>
            <a:picLocks noChangeAspect="1" noChangeArrowheads="1"/>
          </p:cNvPicPr>
          <p:nvPr/>
        </p:nvPicPr>
        <p:blipFill>
          <a:blip r:embed="rId5" cstate="print"/>
          <a:stretch>
            <a:fillRect/>
          </a:stretch>
        </p:blipFill>
        <p:spPr bwMode="auto">
          <a:xfrm>
            <a:off x="7010400" y="2155930"/>
            <a:ext cx="1963881" cy="968270"/>
          </a:xfrm>
          <a:prstGeom prst="rect">
            <a:avLst/>
          </a:prstGeom>
          <a:noFill/>
        </p:spPr>
      </p:pic>
      <p:pic>
        <p:nvPicPr>
          <p:cNvPr id="9" name="Picture 2" descr="http://imgsrv2.pxdrive.com/pics/norm/276446.jpg"/>
          <p:cNvPicPr>
            <a:picLocks noChangeAspect="1" noChangeArrowheads="1"/>
          </p:cNvPicPr>
          <p:nvPr/>
        </p:nvPicPr>
        <p:blipFill>
          <a:blip r:embed="rId6" cstate="print"/>
          <a:stretch>
            <a:fillRect/>
          </a:stretch>
        </p:blipFill>
        <p:spPr bwMode="auto">
          <a:xfrm>
            <a:off x="2362200" y="228600"/>
            <a:ext cx="2057399" cy="838200"/>
          </a:xfrm>
          <a:prstGeom prst="rect">
            <a:avLst/>
          </a:prstGeom>
          <a:noFill/>
        </p:spPr>
      </p:pic>
      <p:pic>
        <p:nvPicPr>
          <p:cNvPr id="10" name="Picture 2" descr="http://imgsrv2.pxdrive.com/pics/norm/276446.jpg"/>
          <p:cNvPicPr>
            <a:picLocks noChangeAspect="1" noChangeArrowheads="1"/>
          </p:cNvPicPr>
          <p:nvPr/>
        </p:nvPicPr>
        <p:blipFill>
          <a:blip r:embed="rId7" cstate="print"/>
          <a:stretch>
            <a:fillRect/>
          </a:stretch>
        </p:blipFill>
        <p:spPr bwMode="auto">
          <a:xfrm>
            <a:off x="228600" y="228601"/>
            <a:ext cx="1905000" cy="838199"/>
          </a:xfrm>
          <a:prstGeom prst="rect">
            <a:avLst/>
          </a:prstGeom>
          <a:noFill/>
        </p:spPr>
      </p:pic>
      <p:pic>
        <p:nvPicPr>
          <p:cNvPr id="11" name="Picture 2" descr="http://imgsrv2.pxdrive.com/pics/norm/276446.jpg"/>
          <p:cNvPicPr>
            <a:picLocks noChangeAspect="1" noChangeArrowheads="1"/>
          </p:cNvPicPr>
          <p:nvPr/>
        </p:nvPicPr>
        <p:blipFill>
          <a:blip r:embed="rId8" cstate="print"/>
          <a:stretch>
            <a:fillRect/>
          </a:stretch>
        </p:blipFill>
        <p:spPr bwMode="auto">
          <a:xfrm>
            <a:off x="4343400" y="221453"/>
            <a:ext cx="2362200" cy="1150147"/>
          </a:xfrm>
          <a:prstGeom prst="rect">
            <a:avLst/>
          </a:prstGeom>
          <a:noFill/>
        </p:spPr>
      </p:pic>
      <p:pic>
        <p:nvPicPr>
          <p:cNvPr id="13" name="Picture 2" descr="http://imgsrv2.pxdrive.com/pics/norm/276446.jpg"/>
          <p:cNvPicPr>
            <a:picLocks noChangeAspect="1" noChangeArrowheads="1"/>
          </p:cNvPicPr>
          <p:nvPr/>
        </p:nvPicPr>
        <p:blipFill>
          <a:blip r:embed="rId9" cstate="print"/>
          <a:stretch>
            <a:fillRect/>
          </a:stretch>
        </p:blipFill>
        <p:spPr bwMode="auto">
          <a:xfrm>
            <a:off x="6874968" y="206213"/>
            <a:ext cx="1964232" cy="860587"/>
          </a:xfrm>
          <a:prstGeom prst="rect">
            <a:avLst/>
          </a:prstGeom>
          <a:noFill/>
        </p:spPr>
      </p:pic>
      <p:pic>
        <p:nvPicPr>
          <p:cNvPr id="14" name="Picture 2" descr="http://imgsrv2.pxdrive.com/pics/norm/276446.jpg"/>
          <p:cNvPicPr>
            <a:picLocks noChangeAspect="1" noChangeArrowheads="1"/>
          </p:cNvPicPr>
          <p:nvPr/>
        </p:nvPicPr>
        <p:blipFill>
          <a:blip r:embed="rId10" cstate="print"/>
          <a:stretch>
            <a:fillRect/>
          </a:stretch>
        </p:blipFill>
        <p:spPr bwMode="auto">
          <a:xfrm>
            <a:off x="228600" y="2362200"/>
            <a:ext cx="1981200" cy="868680"/>
          </a:xfrm>
          <a:prstGeom prst="rect">
            <a:avLst/>
          </a:prstGeom>
          <a:noFill/>
        </p:spPr>
      </p:pic>
      <p:pic>
        <p:nvPicPr>
          <p:cNvPr id="15" name="Picture 2" descr="http://imgsrv2.pxdrive.com/pics/norm/276446.jpg"/>
          <p:cNvPicPr>
            <a:picLocks noChangeAspect="1" noChangeArrowheads="1"/>
          </p:cNvPicPr>
          <p:nvPr/>
        </p:nvPicPr>
        <p:blipFill>
          <a:blip r:embed="rId11" cstate="print"/>
          <a:stretch>
            <a:fillRect/>
          </a:stretch>
        </p:blipFill>
        <p:spPr bwMode="auto">
          <a:xfrm>
            <a:off x="228600" y="3276600"/>
            <a:ext cx="1981200" cy="871082"/>
          </a:xfrm>
          <a:prstGeom prst="rect">
            <a:avLst/>
          </a:prstGeom>
          <a:noFill/>
        </p:spPr>
      </p:pic>
      <p:pic>
        <p:nvPicPr>
          <p:cNvPr id="16" name="Picture 2" descr="http://imgsrv2.pxdrive.com/pics/norm/276446.jpg"/>
          <p:cNvPicPr>
            <a:picLocks noChangeAspect="1" noChangeArrowheads="1"/>
          </p:cNvPicPr>
          <p:nvPr/>
        </p:nvPicPr>
        <p:blipFill>
          <a:blip r:embed="rId12" cstate="print"/>
          <a:stretch>
            <a:fillRect/>
          </a:stretch>
        </p:blipFill>
        <p:spPr bwMode="auto">
          <a:xfrm>
            <a:off x="6934200" y="1219200"/>
            <a:ext cx="1981200" cy="876697"/>
          </a:xfrm>
          <a:prstGeom prst="rect">
            <a:avLst/>
          </a:prstGeom>
          <a:noFill/>
        </p:spPr>
      </p:pic>
      <p:pic>
        <p:nvPicPr>
          <p:cNvPr id="17" name="Picture 2" descr="http://imgsrv2.pxdrive.com/pics/norm/276446.jpg"/>
          <p:cNvPicPr>
            <a:picLocks noChangeAspect="1" noChangeArrowheads="1"/>
          </p:cNvPicPr>
          <p:nvPr/>
        </p:nvPicPr>
        <p:blipFill>
          <a:blip r:embed="rId13" cstate="print"/>
          <a:stretch>
            <a:fillRect/>
          </a:stretch>
        </p:blipFill>
        <p:spPr bwMode="auto">
          <a:xfrm>
            <a:off x="228600" y="4191000"/>
            <a:ext cx="1981200" cy="1023482"/>
          </a:xfrm>
          <a:prstGeom prst="rect">
            <a:avLst/>
          </a:prstGeom>
          <a:noFill/>
        </p:spPr>
      </p:pic>
      <p:pic>
        <p:nvPicPr>
          <p:cNvPr id="18" name="Picture 2" descr="http://imgsrv2.pxdrive.com/pics/norm/276446.jpg"/>
          <p:cNvPicPr>
            <a:picLocks noChangeAspect="1" noChangeArrowheads="1"/>
          </p:cNvPicPr>
          <p:nvPr/>
        </p:nvPicPr>
        <p:blipFill>
          <a:blip r:embed="rId14" cstate="print"/>
          <a:stretch>
            <a:fillRect/>
          </a:stretch>
        </p:blipFill>
        <p:spPr bwMode="auto">
          <a:xfrm>
            <a:off x="7010401" y="4234318"/>
            <a:ext cx="1904999" cy="871082"/>
          </a:xfrm>
          <a:prstGeom prst="rect">
            <a:avLst/>
          </a:prstGeom>
          <a:noFill/>
        </p:spPr>
      </p:pic>
      <p:pic>
        <p:nvPicPr>
          <p:cNvPr id="19" name="Picture 2" descr="http://imgsrv2.pxdrive.com/pics/norm/276446.jpg"/>
          <p:cNvPicPr>
            <a:picLocks noChangeAspect="1" noChangeArrowheads="1"/>
          </p:cNvPicPr>
          <p:nvPr/>
        </p:nvPicPr>
        <p:blipFill>
          <a:blip r:embed="rId15" cstate="print"/>
          <a:stretch>
            <a:fillRect/>
          </a:stretch>
        </p:blipFill>
        <p:spPr bwMode="auto">
          <a:xfrm>
            <a:off x="1143000" y="5328782"/>
            <a:ext cx="2057400" cy="1028700"/>
          </a:xfrm>
          <a:prstGeom prst="rect">
            <a:avLst/>
          </a:prstGeom>
          <a:noFill/>
        </p:spPr>
      </p:pic>
      <p:pic>
        <p:nvPicPr>
          <p:cNvPr id="20" name="Picture 2" descr="http://imgsrv2.pxdrive.com/pics/norm/276446.jpg"/>
          <p:cNvPicPr>
            <a:picLocks noChangeAspect="1" noChangeArrowheads="1"/>
          </p:cNvPicPr>
          <p:nvPr/>
        </p:nvPicPr>
        <p:blipFill>
          <a:blip r:embed="rId16" cstate="print"/>
          <a:stretch>
            <a:fillRect/>
          </a:stretch>
        </p:blipFill>
        <p:spPr bwMode="auto">
          <a:xfrm>
            <a:off x="7010400" y="3243718"/>
            <a:ext cx="1905000" cy="947282"/>
          </a:xfrm>
          <a:prstGeom prst="rect">
            <a:avLst/>
          </a:prstGeom>
          <a:noFill/>
        </p:spPr>
      </p:pic>
      <p:pic>
        <p:nvPicPr>
          <p:cNvPr id="6148" name="Picture 4" descr="نتيجة بحث الصور عن شكرا"/>
          <p:cNvPicPr>
            <a:picLocks noChangeAspect="1" noChangeArrowheads="1"/>
          </p:cNvPicPr>
          <p:nvPr/>
        </p:nvPicPr>
        <p:blipFill>
          <a:blip r:embed="rId17" cstate="print"/>
          <a:srcRect/>
          <a:stretch>
            <a:fillRect/>
          </a:stretch>
        </p:blipFill>
        <p:spPr bwMode="auto">
          <a:xfrm>
            <a:off x="2438401" y="1752600"/>
            <a:ext cx="4114800" cy="3066317"/>
          </a:xfrm>
          <a:prstGeom prst="rect">
            <a:avLst/>
          </a:prstGeom>
          <a:noFill/>
        </p:spPr>
      </p:pic>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heckerboard(across)">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heckerboard(across)">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heckerboard(across)">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heckerboard(across)">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checkerboard(across)">
                                      <p:cBhvr>
                                        <p:cTn id="57" dur="2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checkerboard(across)">
                                      <p:cBhvr>
                                        <p:cTn id="6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031325"/>
          </a:xfrm>
          <a:prstGeom prst="rect">
            <a:avLst/>
          </a:prstGeom>
        </p:spPr>
        <p:txBody>
          <a:bodyPr wrap="square">
            <a:spAutoFit/>
          </a:bodyPr>
          <a:lstStyle/>
          <a:p>
            <a:pPr algn="ctr" rtl="1"/>
            <a:r>
              <a:rPr lang="ar-EG" sz="1600" dirty="0"/>
              <a:t>التقى الدكتور مصطفى مدبولي، رئيس مجلس الوزراء، اليوم، الدكتورة ياسمين فؤاد، وزيرة البيئة؛ لمتابعة جهود الوزارة، لحل مشكلات المستثمرين، ودعم مناخ الاستثمار في مصر.</a:t>
            </a:r>
          </a:p>
          <a:p>
            <a:pPr algn="ctr" rtl="1"/>
            <a:r>
              <a:rPr lang="ar-EG" sz="1600" dirty="0"/>
              <a:t>وفي مستهل اللقاء، أكد رئيس الوزراء، على الاهتمام البالغ والمتابعة الدورية التي تٌوليها الدولة لحل مشكلات المستثمرين، وتهيئة بيئة الاستثمار في مصر، وذلك وفقًا لتوجيهات السيد الرئيس عبد الفتاح السيسي، رئيس الجمهورية</a:t>
            </a:r>
            <a:r>
              <a:rPr lang="ar-EG" sz="1600" dirty="0" smtClean="0"/>
              <a:t>.</a:t>
            </a:r>
            <a:r>
              <a:rPr lang="ar-EG" sz="1600" dirty="0"/>
              <a:t/>
            </a:r>
            <a:br>
              <a:rPr lang="ar-EG" sz="1600" dirty="0"/>
            </a:br>
            <a:r>
              <a:rPr lang="ar-EG" sz="1600" dirty="0"/>
              <a:t>وتناول اللقاء جهود وزارة البيئة الحالية والمستقبلية لدعم الاستثمار، والمتضمنة قيام وزارة البيئة بمراجعة المنظومة الخاصة بإصدار الموافقات البيئية بالكامل؛ بهدف تسهيل إجراءات الحصول على الموافقات البيئية لكل القطاعات</a:t>
            </a:r>
            <a:r>
              <a:rPr lang="ar-EG" sz="1600" dirty="0" smtClean="0"/>
              <a:t>.</a:t>
            </a:r>
            <a:endParaRPr lang="ar-EG" sz="1600" dirty="0"/>
          </a:p>
          <a:p>
            <a:pPr algn="ctr" rtl="1"/>
            <a:r>
              <a:rPr lang="ar-EG" sz="1500" dirty="0" smtClean="0"/>
              <a:t>للمزيد </a:t>
            </a:r>
            <a:r>
              <a:rPr lang="en-US" sz="1500" dirty="0">
                <a:hlinkClick r:id="rId3"/>
              </a:rPr>
              <a:t>https://</a:t>
            </a:r>
            <a:r>
              <a:rPr lang="en-US" sz="1500" dirty="0" smtClean="0">
                <a:hlinkClick r:id="rId3"/>
              </a:rPr>
              <a:t>bit.ly/3CIrYcH</a:t>
            </a:r>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رئيس الوزراء يتابع جهود وزارة البيئة لحل مشكلات المستثمرين ودعم مناخ الاستثمار في مصر</a:t>
            </a:r>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 name="Picture 4" descr="بوابة الأهرا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225" y="649124"/>
            <a:ext cx="2451100" cy="1248037"/>
          </a:xfrm>
          <a:prstGeom prst="rect">
            <a:avLst/>
          </a:prstGeom>
          <a:noFill/>
          <a:extLst>
            <a:ext uri="{909E8E84-426E-40DD-AFC4-6F175D3DCCD1}">
              <a14:hiddenFill xmlns:a14="http://schemas.microsoft.com/office/drawing/2010/main">
                <a:solidFill>
                  <a:srgbClr val="FFFFFF"/>
                </a:solidFill>
              </a14:hiddenFill>
            </a:ext>
          </a:extLst>
        </p:spPr>
      </p:pic>
      <p:sp>
        <p:nvSpPr>
          <p:cNvPr id="39960" name="Slide Number Placeholder 39959"/>
          <p:cNvSpPr>
            <a:spLocks noGrp="1"/>
          </p:cNvSpPr>
          <p:nvPr>
            <p:ph type="sldNum" sz="quarter" idx="12"/>
          </p:nvPr>
        </p:nvSpPr>
        <p:spPr/>
        <p:txBody>
          <a:bodyPr/>
          <a:lstStyle/>
          <a:p>
            <a:r>
              <a:rPr lang="ar-EG" b="1" dirty="0" smtClean="0"/>
              <a:t>1</a:t>
            </a:r>
            <a:endParaRPr lang="en-US" b="1" dirty="0"/>
          </a:p>
        </p:txBody>
      </p:sp>
      <p:pic>
        <p:nvPicPr>
          <p:cNvPr id="4098" name="Picture 2" descr="رئيس الوزراء يتابع جهود وزارة البيئة لحل مشكلات المستثمرين ودعم مناخ الاستثمار في مصر"/>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1853" y="4878315"/>
            <a:ext cx="2483282" cy="148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218817"/>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277547"/>
          </a:xfrm>
          <a:prstGeom prst="rect">
            <a:avLst/>
          </a:prstGeom>
        </p:spPr>
        <p:txBody>
          <a:bodyPr wrap="square">
            <a:spAutoFit/>
          </a:bodyPr>
          <a:lstStyle/>
          <a:p>
            <a:pPr algn="ctr" rtl="1"/>
            <a:r>
              <a:rPr lang="ar-EG" sz="1600" dirty="0"/>
              <a:t>عقد الدكتور مصطفى مدبولي، رئيس مجلس الوزراء، اجتماعًا اليوم؛ لاستعراض ملامح المبادرة الجديدة لدعم القطاعات الإنتاجية في مجالي (الصناعة والزراعة).</a:t>
            </a:r>
          </a:p>
          <a:p>
            <a:pPr algn="ctr" rtl="1"/>
            <a:r>
              <a:rPr lang="ar-EG" sz="1600" dirty="0"/>
              <a:t>حضر الاجتماع كل من الدكتور محمد معيط، وزير المالية، والسيد القصير، وزير الزراعة واستصلاح الأراضي، والمهندس محمد السويدي، رئيس اتحاد الصناعات المصرية، وعصام عمر، وكيل محافظ البنك المركزي، والمهندس طارق توفيق، نائب رئيس اتحاد الصناعات، والمهندس علي عيسى، رئيس جمعية رجال الأعمال المصرية، والمهندس علاء السقطي، رئيس اتحاد مستثمري المشروعات الصغيرة والمتوسطة، وعلي السيسي، رئيس قطاع الموازنة العامة بوزارة المالية، والدكتور محمد إبراهيم، معاون وزير المالية.</a:t>
            </a:r>
          </a:p>
          <a:p>
            <a:pPr algn="ctr" rtl="1"/>
            <a:r>
              <a:rPr lang="ar-EG" sz="1500" dirty="0" smtClean="0"/>
              <a:t>للمزيد </a:t>
            </a:r>
            <a:r>
              <a:rPr lang="en-US" sz="1500" dirty="0">
                <a:hlinkClick r:id="rId3"/>
              </a:rPr>
              <a:t>https://</a:t>
            </a:r>
            <a:r>
              <a:rPr lang="en-US" sz="1500" dirty="0" smtClean="0">
                <a:hlinkClick r:id="rId3"/>
              </a:rPr>
              <a:t>bit.ly/3H0hwjB</a:t>
            </a:r>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مبادرة حكومية جديدة لدعم القطاعات الإنتاجية في الصناعة والزراعة</a:t>
            </a:r>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 name="Picture 4" descr="بوابة الأهرا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225" y="649124"/>
            <a:ext cx="2451100" cy="1248037"/>
          </a:xfrm>
          <a:prstGeom prst="rect">
            <a:avLst/>
          </a:prstGeom>
          <a:noFill/>
          <a:extLst>
            <a:ext uri="{909E8E84-426E-40DD-AFC4-6F175D3DCCD1}">
              <a14:hiddenFill xmlns:a14="http://schemas.microsoft.com/office/drawing/2010/main">
                <a:solidFill>
                  <a:srgbClr val="FFFFFF"/>
                </a:solidFill>
              </a14:hiddenFill>
            </a:ext>
          </a:extLst>
        </p:spPr>
      </p:pic>
      <p:sp>
        <p:nvSpPr>
          <p:cNvPr id="39960" name="Slide Number Placeholder 39959"/>
          <p:cNvSpPr>
            <a:spLocks noGrp="1"/>
          </p:cNvSpPr>
          <p:nvPr>
            <p:ph type="sldNum" sz="quarter" idx="12"/>
          </p:nvPr>
        </p:nvSpPr>
        <p:spPr/>
        <p:txBody>
          <a:bodyPr/>
          <a:lstStyle/>
          <a:p>
            <a:r>
              <a:rPr lang="ar-EG" b="1" dirty="0" smtClean="0"/>
              <a:t>2</a:t>
            </a:r>
            <a:endParaRPr lang="en-US" b="1" dirty="0"/>
          </a:p>
        </p:txBody>
      </p:sp>
      <p:pic>
        <p:nvPicPr>
          <p:cNvPr id="39955" name="Picture 39954"/>
          <p:cNvPicPr>
            <a:picLocks noChangeAspect="1"/>
          </p:cNvPicPr>
          <p:nvPr/>
        </p:nvPicPr>
        <p:blipFill>
          <a:blip r:embed="rId6"/>
          <a:stretch>
            <a:fillRect/>
          </a:stretch>
        </p:blipFill>
        <p:spPr>
          <a:xfrm>
            <a:off x="3605931" y="5133289"/>
            <a:ext cx="1887687" cy="1231964"/>
          </a:xfrm>
          <a:prstGeom prst="rect">
            <a:avLst/>
          </a:prstGeom>
        </p:spPr>
      </p:pic>
    </p:spTree>
    <p:extLst>
      <p:ext uri="{BB962C8B-B14F-4D97-AF65-F5344CB8AC3E}">
        <p14:creationId xmlns:p14="http://schemas.microsoft.com/office/powerpoint/2010/main" val="3688891315"/>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1785104"/>
          </a:xfrm>
          <a:prstGeom prst="rect">
            <a:avLst/>
          </a:prstGeom>
        </p:spPr>
        <p:txBody>
          <a:bodyPr wrap="square">
            <a:spAutoFit/>
          </a:bodyPr>
          <a:lstStyle/>
          <a:p>
            <a:pPr algn="ctr" rtl="1"/>
            <a:r>
              <a:rPr lang="ar-EG" sz="1600" dirty="0"/>
              <a:t>قدم المهندس محمد السويدي، رئيس اتحاد الصناعات المصرية، الشكر للحكومة على طرح المبادرة الجديدة لدعم القطاعات الإنتاجية (الصناعة والزراعة</a:t>
            </a:r>
            <a:r>
              <a:rPr lang="ar-EG" sz="1600" dirty="0" smtClean="0"/>
              <a:t>).</a:t>
            </a:r>
          </a:p>
          <a:p>
            <a:pPr algn="ctr" rtl="1"/>
            <a:r>
              <a:rPr lang="ar-EG" sz="1600" dirty="0"/>
              <a:t>وأكد رئيس اتحاد الصناعات المصرية أنها تناسب الشريحة الأكبر من الصناع والزراع، كما توجه بالشكر في الوقت نفسه للحكومة والقطاع المصرفي على الجهود المبذولة حاليا في عمليات الإفراج الجمركي عن السلع والبضائع، ومستلزمات الإنتاج</a:t>
            </a:r>
            <a:r>
              <a:rPr lang="ar-EG" sz="1600" dirty="0" smtClean="0"/>
              <a:t>.</a:t>
            </a:r>
            <a:endParaRPr lang="ar-EG" sz="1600" dirty="0" smtClean="0"/>
          </a:p>
          <a:p>
            <a:pPr algn="ctr" rtl="1"/>
            <a:r>
              <a:rPr lang="ar-EG" sz="1500" dirty="0" smtClean="0"/>
              <a:t>للمزيد </a:t>
            </a:r>
            <a:r>
              <a:rPr lang="en-US" sz="1500" dirty="0">
                <a:hlinkClick r:id="rId3"/>
              </a:rPr>
              <a:t>https://</a:t>
            </a:r>
            <a:r>
              <a:rPr lang="en-US" sz="1500" dirty="0" smtClean="0">
                <a:hlinkClick r:id="rId3"/>
              </a:rPr>
              <a:t>bit.ly/3QOamSR</a:t>
            </a:r>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السويدي: المبادرة الجديدة لدعم القطاعات الإنتاجية تناسب الشريحة الأكبر من الصناع والزراع</a:t>
            </a:r>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 name="Picture 4" descr="بوابة الأهرا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225" y="649124"/>
            <a:ext cx="2451100" cy="1248037"/>
          </a:xfrm>
          <a:prstGeom prst="rect">
            <a:avLst/>
          </a:prstGeom>
          <a:noFill/>
          <a:extLst>
            <a:ext uri="{909E8E84-426E-40DD-AFC4-6F175D3DCCD1}">
              <a14:hiddenFill xmlns:a14="http://schemas.microsoft.com/office/drawing/2010/main">
                <a:solidFill>
                  <a:srgbClr val="FFFFFF"/>
                </a:solidFill>
              </a14:hiddenFill>
            </a:ext>
          </a:extLst>
        </p:spPr>
      </p:pic>
      <p:sp>
        <p:nvSpPr>
          <p:cNvPr id="39960" name="Slide Number Placeholder 39959"/>
          <p:cNvSpPr>
            <a:spLocks noGrp="1"/>
          </p:cNvSpPr>
          <p:nvPr>
            <p:ph type="sldNum" sz="quarter" idx="12"/>
          </p:nvPr>
        </p:nvSpPr>
        <p:spPr/>
        <p:txBody>
          <a:bodyPr/>
          <a:lstStyle/>
          <a:p>
            <a:r>
              <a:rPr lang="ar-EG" b="1" dirty="0" smtClean="0"/>
              <a:t>3</a:t>
            </a:r>
            <a:endParaRPr lang="en-US" b="1" dirty="0"/>
          </a:p>
        </p:txBody>
      </p:sp>
      <p:pic>
        <p:nvPicPr>
          <p:cNvPr id="3074" name="Picture 2" descr="السويدي المبادرة الجديدة لدعم القطاعات الإنتاجية تناسب الشريحة الأكبر من الصناع والزراع"/>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3139" y="4677443"/>
            <a:ext cx="2613271" cy="1687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289229"/>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277547"/>
          </a:xfrm>
          <a:prstGeom prst="rect">
            <a:avLst/>
          </a:prstGeom>
        </p:spPr>
        <p:txBody>
          <a:bodyPr wrap="square">
            <a:spAutoFit/>
          </a:bodyPr>
          <a:lstStyle/>
          <a:p>
            <a:pPr algn="ctr" rtl="1"/>
            <a:r>
              <a:rPr lang="ar-EG" sz="1600" dirty="0"/>
              <a:t>بعث الدكتور محمد معيط وزير المالية، برسالة لمجتمع الأعمال، خلال مشاركته بمؤتمر جمعية الضرائب المصرية، الذي انعقد بعنوان: «الاستثمار والتداعيات الاقتصادية العالمية، وآثارها على الرؤية المستقبلية للمنظومة الضريبية».</a:t>
            </a:r>
          </a:p>
          <a:p>
            <a:pPr algn="ctr" rtl="1"/>
            <a:r>
              <a:rPr lang="ar-EG" sz="1600" dirty="0"/>
              <a:t>وقال: «إننا حريصون على استقرار السياسات الضريبية، رغم قسوة التحديات الاقتصادية العالمية، </a:t>
            </a:r>
            <a:r>
              <a:rPr lang="ar-EG" sz="1600" dirty="0" smtClean="0"/>
              <a:t>التي </a:t>
            </a:r>
            <a:r>
              <a:rPr lang="ar-EG" sz="1600" dirty="0"/>
              <a:t>تتشابك فيها تبعات جائحة كورونا، مع الآثار السلبية للحرب </a:t>
            </a:r>
            <a:r>
              <a:rPr lang="ar-EG" sz="1600" dirty="0" smtClean="0"/>
              <a:t>في </a:t>
            </a:r>
            <a:r>
              <a:rPr lang="ar-EG" sz="1600" dirty="0"/>
              <a:t>أوروبا، وتفرض ضغوطًا غير مسبوقة على موازنات الدول بما فيها مصر، من حيث الأعباء الإضافية سواءً نتيجة ارتفاع الأسعار العالمية للغذاء والوقود، أو تكاليف التمويل </a:t>
            </a:r>
            <a:r>
              <a:rPr lang="ar-EG" sz="1600" dirty="0" smtClean="0"/>
              <a:t>في </a:t>
            </a:r>
            <a:r>
              <a:rPr lang="ar-EG" sz="1600" dirty="0"/>
              <a:t>الوقت </a:t>
            </a:r>
            <a:r>
              <a:rPr lang="ar-EG" sz="1600" dirty="0" smtClean="0"/>
              <a:t>الذي </a:t>
            </a:r>
            <a:r>
              <a:rPr lang="ar-EG" sz="1600" dirty="0"/>
              <a:t>أصبح فيه وصول الاقتصادات الناشئة للأسواق الدولية، أكثر صعوبة وكُلفة </a:t>
            </a:r>
            <a:r>
              <a:rPr lang="ar-EG" sz="1600" dirty="0" smtClean="0"/>
              <a:t>في </a:t>
            </a:r>
            <a:r>
              <a:rPr lang="ar-EG" sz="1600" dirty="0"/>
              <a:t>ظل حالة عدم التيقن، ذات الصلة بحرب لا يعلم أحد مداها الزمني، أو نطاق تداعياتها</a:t>
            </a:r>
            <a:r>
              <a:rPr lang="ar-EG" sz="1600" dirty="0" smtClean="0"/>
              <a:t>».</a:t>
            </a:r>
            <a:endParaRPr lang="ar-EG" sz="1600" dirty="0"/>
          </a:p>
          <a:p>
            <a:pPr algn="ctr" rtl="1"/>
            <a:r>
              <a:rPr lang="ar-EG" sz="1500" dirty="0" smtClean="0"/>
              <a:t>للمزيد </a:t>
            </a:r>
            <a:r>
              <a:rPr lang="en-US" sz="1500" dirty="0">
                <a:hlinkClick r:id="rId3"/>
              </a:rPr>
              <a:t>https://</a:t>
            </a:r>
            <a:r>
              <a:rPr lang="en-US" sz="1500" dirty="0" smtClean="0">
                <a:hlinkClick r:id="rId3"/>
              </a:rPr>
              <a:t>bit.ly/3CFrKTC</a:t>
            </a:r>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وزير المالية: لا نية لفرض ضرائب جديدة على الأنشطة الاقتصادية ولا مساس بسعر ضريبة الأرباح التجارية والصناعية</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 name="Picture 4" descr="بوابة الأهرا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225" y="649124"/>
            <a:ext cx="2451100" cy="1248037"/>
          </a:xfrm>
          <a:prstGeom prst="rect">
            <a:avLst/>
          </a:prstGeom>
          <a:noFill/>
          <a:extLst>
            <a:ext uri="{909E8E84-426E-40DD-AFC4-6F175D3DCCD1}">
              <a14:hiddenFill xmlns:a14="http://schemas.microsoft.com/office/drawing/2010/main">
                <a:solidFill>
                  <a:srgbClr val="FFFFFF"/>
                </a:solidFill>
              </a14:hiddenFill>
            </a:ext>
          </a:extLst>
        </p:spPr>
      </p:pic>
      <p:sp>
        <p:nvSpPr>
          <p:cNvPr id="39960" name="Slide Number Placeholder 39959"/>
          <p:cNvSpPr>
            <a:spLocks noGrp="1"/>
          </p:cNvSpPr>
          <p:nvPr>
            <p:ph type="sldNum" sz="quarter" idx="12"/>
          </p:nvPr>
        </p:nvSpPr>
        <p:spPr/>
        <p:txBody>
          <a:bodyPr/>
          <a:lstStyle/>
          <a:p>
            <a:r>
              <a:rPr lang="ar-EG" b="1" dirty="0" smtClean="0"/>
              <a:t>4</a:t>
            </a:r>
            <a:endParaRPr lang="en-US" b="1" dirty="0"/>
          </a:p>
        </p:txBody>
      </p:sp>
      <p:pic>
        <p:nvPicPr>
          <p:cNvPr id="1026" name="Picture 2" descr="وزير المالية لا نية لفرض ضرائب جديدة على الأنشطة الاقتصادية ولا مساس بسعر ضريبة الأرباح التجارية والصناعية"/>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2702" y="5106127"/>
            <a:ext cx="1934146" cy="1262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948721"/>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277547"/>
          </a:xfrm>
          <a:prstGeom prst="rect">
            <a:avLst/>
          </a:prstGeom>
        </p:spPr>
        <p:txBody>
          <a:bodyPr wrap="square">
            <a:spAutoFit/>
          </a:bodyPr>
          <a:lstStyle/>
          <a:p>
            <a:pPr algn="ctr" rtl="1"/>
            <a:r>
              <a:rPr lang="ar-EG" sz="1600" dirty="0"/>
              <a:t>التقت الدكتورة ياسمين فؤاد وزيرة البيئة، وخالد فودة محافظ جنوب سيناء، لمناقشة آخر مستجدات تنفيذ منظومة إدارة المخلفات الجديدة في مدينة شرم الشيخ، حيث أثنت الوزيرة على جهود كافة العاملين في المحافظة بقيادة اللواء خالد فودة في تهيئة المناخ وتذليل العقبات لاستضافة مؤتمر </a:t>
            </a:r>
            <a:r>
              <a:rPr lang="ar-EG" sz="1600" dirty="0" smtClean="0"/>
              <a:t>المناخ</a:t>
            </a:r>
            <a:r>
              <a:rPr lang="en-US" sz="1600" dirty="0" smtClean="0"/>
              <a:t>COP27 </a:t>
            </a:r>
            <a:r>
              <a:rPr lang="ar-EG" sz="1600" dirty="0" smtClean="0"/>
              <a:t> والعمل </a:t>
            </a:r>
            <a:r>
              <a:rPr lang="ar-EG" sz="1600" dirty="0"/>
              <a:t>على انجاحه لتقديم صورة مشرفة عن مصر. </a:t>
            </a:r>
          </a:p>
          <a:p>
            <a:pPr algn="ctr" rtl="1"/>
            <a:r>
              <a:rPr lang="ar-EG" sz="1600" dirty="0"/>
              <a:t>واستعرضت وزيرة البيئة خلال اللقاء الموقف الحالي لتنفيذ عقد تحالف مع الشركات المعنية بتنفيذ منظومة إدارة المخلفات بمدينة شرم الشيخ، والذي يتم على مرحلتين هما المرحلة التحضيرية وتضمنت توفير المعدات والمساهمة في تنفيذ منظومة إدارة المخلفات الخاصة بمؤتمر المناخ </a:t>
            </a:r>
            <a:r>
              <a:rPr lang="en-US" sz="1600" dirty="0"/>
              <a:t>COP27، </a:t>
            </a:r>
            <a:r>
              <a:rPr lang="ar-EG" sz="1600" dirty="0"/>
              <a:t>والتي شهدت نجاح واشادة كبيرة، والمرحلة التشغيلية للمنظومة </a:t>
            </a:r>
            <a:r>
              <a:rPr lang="ar-EG" sz="1600" dirty="0" smtClean="0"/>
              <a:t>والتي </a:t>
            </a:r>
            <a:r>
              <a:rPr lang="ar-EG" sz="1600" dirty="0"/>
              <a:t>تبدأ نهاية شهر مارس المقبل ويتم خلالها تقديم الخدمة المتفق عليها كاملة. </a:t>
            </a:r>
          </a:p>
          <a:p>
            <a:pPr algn="ctr" rtl="1"/>
            <a:r>
              <a:rPr lang="ar-EG" sz="1500" dirty="0" smtClean="0"/>
              <a:t>للمزيد </a:t>
            </a:r>
            <a:r>
              <a:rPr lang="en-US" sz="1500" dirty="0">
                <a:hlinkClick r:id="rId3"/>
              </a:rPr>
              <a:t>https://</a:t>
            </a:r>
            <a:r>
              <a:rPr lang="en-US" sz="1500" dirty="0" smtClean="0">
                <a:hlinkClick r:id="rId3"/>
              </a:rPr>
              <a:t>bit.ly/3IEKaYv</a:t>
            </a:r>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بعد بحث مستجدات منظومة المخلفات بشرم الشيخ.. البيئة تضع آلية لضمان فاعليتها </a:t>
            </a:r>
            <a:r>
              <a:rPr lang="ar-EG" sz="1600" b="1" dirty="0" smtClean="0"/>
              <a:t>واستدامتها</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 name="Picture 4" descr="بوابة الأهرا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225" y="649124"/>
            <a:ext cx="2451100" cy="1248037"/>
          </a:xfrm>
          <a:prstGeom prst="rect">
            <a:avLst/>
          </a:prstGeom>
          <a:noFill/>
          <a:extLst>
            <a:ext uri="{909E8E84-426E-40DD-AFC4-6F175D3DCCD1}">
              <a14:hiddenFill xmlns:a14="http://schemas.microsoft.com/office/drawing/2010/main">
                <a:solidFill>
                  <a:srgbClr val="FFFFFF"/>
                </a:solidFill>
              </a14:hiddenFill>
            </a:ext>
          </a:extLst>
        </p:spPr>
      </p:pic>
      <p:sp>
        <p:nvSpPr>
          <p:cNvPr id="39960" name="Slide Number Placeholder 39959"/>
          <p:cNvSpPr>
            <a:spLocks noGrp="1"/>
          </p:cNvSpPr>
          <p:nvPr>
            <p:ph type="sldNum" sz="quarter" idx="12"/>
          </p:nvPr>
        </p:nvSpPr>
        <p:spPr/>
        <p:txBody>
          <a:bodyPr/>
          <a:lstStyle/>
          <a:p>
            <a:r>
              <a:rPr lang="ar-EG" b="1" dirty="0" smtClean="0"/>
              <a:t>5</a:t>
            </a:r>
            <a:endParaRPr lang="en-US" b="1" dirty="0"/>
          </a:p>
        </p:txBody>
      </p:sp>
      <p:pic>
        <p:nvPicPr>
          <p:cNvPr id="39955" name="Picture 39954"/>
          <p:cNvPicPr>
            <a:picLocks noChangeAspect="1"/>
          </p:cNvPicPr>
          <p:nvPr/>
        </p:nvPicPr>
        <p:blipFill>
          <a:blip r:embed="rId6"/>
          <a:stretch>
            <a:fillRect/>
          </a:stretch>
        </p:blipFill>
        <p:spPr>
          <a:xfrm>
            <a:off x="3652894" y="5149434"/>
            <a:ext cx="1838211" cy="1199674"/>
          </a:xfrm>
          <a:prstGeom prst="rect">
            <a:avLst/>
          </a:prstGeom>
        </p:spPr>
      </p:pic>
    </p:spTree>
    <p:extLst>
      <p:ext uri="{BB962C8B-B14F-4D97-AF65-F5344CB8AC3E}">
        <p14:creationId xmlns:p14="http://schemas.microsoft.com/office/powerpoint/2010/main" val="89822290"/>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277547"/>
          </a:xfrm>
          <a:prstGeom prst="rect">
            <a:avLst/>
          </a:prstGeom>
        </p:spPr>
        <p:txBody>
          <a:bodyPr wrap="square">
            <a:spAutoFit/>
          </a:bodyPr>
          <a:lstStyle/>
          <a:p>
            <a:pPr algn="ctr" rtl="1"/>
            <a:r>
              <a:rPr lang="ar-EG" sz="1600" dirty="0"/>
              <a:t>يأتي ذلك في إطار إعلان وزارة التعاون الدولي، توقيع عدد من اتفاقيات الشراكة وخطابات النوايا، بين الحكومة المصرية وشركاء التنمية متعددي الأطراف والثنائيين والمؤسسات الدولية لتمويل مشروعات المنصة الوطنية للمشروعات الخضراء برنامج "نوفي" في قطاعات المياه والغذاء والطاقة</a:t>
            </a:r>
            <a:r>
              <a:rPr lang="ar-EG" sz="1600" dirty="0" smtClean="0"/>
              <a:t>.</a:t>
            </a:r>
            <a:endParaRPr lang="ar-EG" sz="1600" dirty="0"/>
          </a:p>
          <a:p>
            <a:pPr algn="ctr" rtl="1"/>
            <a:r>
              <a:rPr lang="ar-EG" sz="1600" dirty="0"/>
              <a:t> ويستهدف محور الطاقة ضمن المنصة الوطنية للمشروعات الخضراء برنامج "نُوَفِّي"، تحويل محطات الطاقة التي تعمل بالطاقة الحرارية إلى طاقة متجددة، من خلال تنفيذ مشروعات طاقة رياح بقدرات 10 جيجاوت لتحل محل محطات تعمل حاليًا بالوقود الحراري بقدرات 5 ميجاوات، وذلك في ضوء الاستراتيجية الوطنية للطاقة المستدامة 2035 التي تسعى الدولة من خلالها للتحول إلى الطاقة النظيفة</a:t>
            </a:r>
            <a:r>
              <a:rPr lang="ar-EG" sz="1600" dirty="0" smtClean="0"/>
              <a:t>.</a:t>
            </a:r>
          </a:p>
          <a:p>
            <a:pPr algn="ctr" rtl="1"/>
            <a:r>
              <a:rPr lang="ar-EG" sz="1500" dirty="0" smtClean="0"/>
              <a:t>للمزيد </a:t>
            </a:r>
            <a:r>
              <a:rPr lang="en-US" sz="1500" dirty="0">
                <a:hlinkClick r:id="rId3"/>
              </a:rPr>
              <a:t>https://</a:t>
            </a:r>
            <a:r>
              <a:rPr lang="en-US" sz="1500" dirty="0" smtClean="0">
                <a:hlinkClick r:id="rId3"/>
              </a:rPr>
              <a:t>bit.ly/3ivBWYd</a:t>
            </a:r>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10 مليارات دولار إجمالي مشروعات «نوفي» بقطاع الطاقة </a:t>
            </a:r>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60" name="Slide Number Placeholder 39959"/>
          <p:cNvSpPr>
            <a:spLocks noGrp="1"/>
          </p:cNvSpPr>
          <p:nvPr>
            <p:ph type="sldNum" sz="quarter" idx="12"/>
          </p:nvPr>
        </p:nvSpPr>
        <p:spPr/>
        <p:txBody>
          <a:bodyPr/>
          <a:lstStyle/>
          <a:p>
            <a:r>
              <a:rPr lang="ar-EG" b="1" dirty="0" smtClean="0"/>
              <a:t>6</a:t>
            </a:r>
            <a:endParaRPr lang="en-US" b="1" dirty="0"/>
          </a:p>
        </p:txBody>
      </p:sp>
      <p:pic>
        <p:nvPicPr>
          <p:cNvPr id="9218" name="Picture 2" descr="https://akhbarelyom.com/Landing/images/header-logo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2812" y="636588"/>
            <a:ext cx="223837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صورة موضوعية"/>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91435" y="5139655"/>
            <a:ext cx="1828847" cy="121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867588"/>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277547"/>
          </a:xfrm>
          <a:prstGeom prst="rect">
            <a:avLst/>
          </a:prstGeom>
        </p:spPr>
        <p:txBody>
          <a:bodyPr wrap="square">
            <a:spAutoFit/>
          </a:bodyPr>
          <a:lstStyle/>
          <a:p>
            <a:pPr algn="ctr" rtl="1"/>
            <a:r>
              <a:rPr lang="ar-EG" sz="1600" dirty="0"/>
              <a:t>واستقبل المهندس محمود عصمت وزير قطاع الأعمال العام، بمقر الوزارة، نيفين القباج وزيرة التضامن الاجتماعي</a:t>
            </a:r>
            <a:r>
              <a:rPr lang="ar-EG" sz="1600" dirty="0" smtClean="0"/>
              <a:t>.</a:t>
            </a:r>
          </a:p>
          <a:p>
            <a:pPr algn="ctr" rtl="1"/>
            <a:r>
              <a:rPr lang="ar-EG" sz="1600" dirty="0" smtClean="0"/>
              <a:t>تم </a:t>
            </a:r>
            <a:r>
              <a:rPr lang="ar-EG" sz="1600" dirty="0"/>
              <a:t>عقد اجتماع بحضور قيادات الوزارتين لمناقشة عدد من القضايا، في إطار السياسة العامة للدولة والتي تستهدف تذليل العقبات وتقديم التسهيلات اللازمة لتحقيق التمكين الاقتصادي وتوفير فرص عمل ودخل مناسب ودائم للفئات الأقل دخلًا من خلال دعم وإقامة المشروعات الصغيرة ومتناهية الصغر</a:t>
            </a:r>
            <a:r>
              <a:rPr lang="ar-EG" sz="1600" dirty="0" smtClean="0"/>
              <a:t>.</a:t>
            </a:r>
            <a:endParaRPr lang="ar-EG" sz="1600" dirty="0"/>
          </a:p>
          <a:p>
            <a:pPr algn="ctr" rtl="1"/>
            <a:r>
              <a:rPr lang="ar-EG" sz="1600" dirty="0"/>
              <a:t>ناقش الاجتماع عددًا من المشروعات التي يتم تنفيذها حاليًا، ومنها مشروع إنشاء ورش صناعية في مجال الملابس الجاهزة، والجاري إقامتها في مصنع للغزل يتبع الشركة القابضة للقطن والغزل والنسيج والملابس في محافظة الفيوم، وذلك بالتعاون مع مؤسسة "النداء" للعمل الأهلي والمجتمعي في إطار برنامج "فرصة" التابع لوزارة التضامن الاجتماعي</a:t>
            </a:r>
            <a:r>
              <a:rPr lang="ar-EG" sz="1600" dirty="0" smtClean="0"/>
              <a:t>.</a:t>
            </a:r>
          </a:p>
          <a:p>
            <a:pPr algn="ctr" rtl="1"/>
            <a:r>
              <a:rPr lang="ar-EG" sz="1500" dirty="0" smtClean="0"/>
              <a:t>للمزيد </a:t>
            </a:r>
            <a:r>
              <a:rPr lang="en-US" sz="1500" dirty="0">
                <a:hlinkClick r:id="rId3"/>
              </a:rPr>
              <a:t>https://</a:t>
            </a:r>
            <a:r>
              <a:rPr lang="en-US" sz="1500" dirty="0" smtClean="0">
                <a:hlinkClick r:id="rId3"/>
              </a:rPr>
              <a:t>bit.ly/3QAVnex</a:t>
            </a:r>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وزيرا قطاع الأعمال والتضامن الاجتماعي يبحثان تعزيز التعاون في إقامة مشروعات صغيرة</a:t>
            </a:r>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60" name="Slide Number Placeholder 39959"/>
          <p:cNvSpPr>
            <a:spLocks noGrp="1"/>
          </p:cNvSpPr>
          <p:nvPr>
            <p:ph type="sldNum" sz="quarter" idx="12"/>
          </p:nvPr>
        </p:nvSpPr>
        <p:spPr/>
        <p:txBody>
          <a:bodyPr/>
          <a:lstStyle/>
          <a:p>
            <a:r>
              <a:rPr lang="ar-EG" b="1" dirty="0" smtClean="0"/>
              <a:t>7</a:t>
            </a:r>
            <a:endParaRPr lang="en-US" b="1" dirty="0"/>
          </a:p>
        </p:txBody>
      </p:sp>
      <p:pic>
        <p:nvPicPr>
          <p:cNvPr id="9218" name="Picture 2" descr="https://akhbarelyom.com/Landing/images/header-logo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2812" y="636588"/>
            <a:ext cx="223837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جانب من اللقاء"/>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23776" y="5156623"/>
            <a:ext cx="1764165" cy="1176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155397"/>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609070" y="3115059"/>
            <a:ext cx="7966242" cy="2523768"/>
          </a:xfrm>
          <a:prstGeom prst="rect">
            <a:avLst/>
          </a:prstGeom>
        </p:spPr>
        <p:txBody>
          <a:bodyPr wrap="square">
            <a:spAutoFit/>
          </a:bodyPr>
          <a:lstStyle/>
          <a:p>
            <a:pPr algn="ctr" rtl="1"/>
            <a:r>
              <a:rPr lang="ar-EG" sz="1600" dirty="0"/>
              <a:t>بحث الدكتور أحمد الأنصاري، محافظ الفيوم، مع وفد الهيئة العامة للتنمية الصناعية، </a:t>
            </a:r>
            <a:r>
              <a:rPr lang="ar-EG" sz="1600" dirty="0" smtClean="0"/>
              <a:t>وممثلي </a:t>
            </a:r>
            <a:r>
              <a:rPr lang="ar-EG" sz="1600" dirty="0"/>
              <a:t>مركز تحديث الصناعة، أفضل السبل للتوسع في المشروعات الصناعية والاستثمارية على أرض المحافظة، وآليات تشغيل المصانع المتعثرة خلال المرحلة المقبلة، لدفع عجلة التنمية إلى الأمام، فضلًا عن خلق فرص عمل حقيقية للشباب.</a:t>
            </a:r>
          </a:p>
          <a:p>
            <a:pPr algn="ctr" rtl="1"/>
            <a:r>
              <a:rPr lang="ar-EG" sz="1600" dirty="0"/>
              <a:t>خلال الاجتماع، استعرض محافظ الفيوم الفرص الاستثمارية بالمحافظة، ومجالات التعاون مع الهيئة العامة للتنمية الصناعية، من أجل تحقيق المزيد من الاستثمارات لدفع عجلة التنمية على أرض المحافظة</a:t>
            </a:r>
            <a:r>
              <a:rPr lang="ar-EG" sz="1600" dirty="0" smtClean="0"/>
              <a:t>.</a:t>
            </a:r>
          </a:p>
          <a:p>
            <a:pPr algn="ctr" rtl="1"/>
            <a:r>
              <a:rPr lang="ar-EG" sz="1600" dirty="0"/>
              <a:t>كما ناقش المحافظ آليات التعامل مع المصانع المتعثرة بمنطقة كوم أوشيم الصناعية، </a:t>
            </a:r>
            <a:r>
              <a:rPr lang="ar-EG" sz="1600" dirty="0" smtClean="0"/>
              <a:t>والتي </a:t>
            </a:r>
            <a:r>
              <a:rPr lang="ar-EG" sz="1600" dirty="0"/>
              <a:t>تحتاج إلى تمويل أو شراكة، وبحث أفضل الحلول المناسبة لكل منها، وكذا حصر </a:t>
            </a:r>
            <a:r>
              <a:rPr lang="ar-EG" sz="1600" dirty="0" smtClean="0"/>
              <a:t>الأراضي </a:t>
            </a:r>
            <a:r>
              <a:rPr lang="ar-EG" sz="1600" dirty="0"/>
              <a:t>التي تم تخصيصها للمستثمرين الذين لم يقوموا بالبناء عليها </a:t>
            </a:r>
            <a:r>
              <a:rPr lang="ar-EG" sz="1600" dirty="0" smtClean="0"/>
              <a:t>حتى </a:t>
            </a:r>
            <a:r>
              <a:rPr lang="ar-EG" sz="1600" dirty="0"/>
              <a:t>الآن، لاتخاذ الإجراءات اللازمة </a:t>
            </a:r>
            <a:r>
              <a:rPr lang="ar-EG" sz="1600" dirty="0" smtClean="0"/>
              <a:t>حيالها.</a:t>
            </a:r>
          </a:p>
          <a:p>
            <a:pPr algn="ctr" rtl="1"/>
            <a:r>
              <a:rPr lang="ar-EG" sz="1500" dirty="0" smtClean="0"/>
              <a:t>للمزيد </a:t>
            </a:r>
            <a:r>
              <a:rPr lang="en-US" sz="1500" dirty="0">
                <a:hlinkClick r:id="rId3"/>
              </a:rPr>
              <a:t>https://</a:t>
            </a:r>
            <a:r>
              <a:rPr lang="en-US" sz="1500" dirty="0" smtClean="0">
                <a:hlinkClick r:id="rId3"/>
              </a:rPr>
              <a:t>bit.ly/3vX0mgh</a:t>
            </a:r>
            <a:endParaRPr lang="ar-EG" sz="1500" dirty="0" smtClean="0"/>
          </a:p>
          <a:p>
            <a:pPr algn="ctr" rtl="1"/>
            <a:endParaRPr lang="ar-EG" sz="1500" dirty="0" smtClean="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8275" y="2743200"/>
            <a:ext cx="8836025" cy="338554"/>
          </a:xfrm>
          <a:prstGeom prst="rect">
            <a:avLst/>
          </a:prstGeom>
        </p:spPr>
        <p:txBody>
          <a:bodyPr wrap="square">
            <a:spAutoFit/>
          </a:bodyPr>
          <a:lstStyle/>
          <a:p>
            <a:pPr algn="ctr" rtl="1"/>
            <a:r>
              <a:rPr lang="ar-EG" sz="1600" b="1" dirty="0"/>
              <a:t>محافظ الفيوم يستعرض الفرص الاستثمارية بالمحافظة مع وفد التنمية الصناعية ومركز تحديث الصناعة</a:t>
            </a:r>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1345" y="312737"/>
            <a:ext cx="2133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2" descr=" مليون دولار من البنك الأوروبي لإعادة الإعمار والتنمية لدعم مشروعات الطاقة المتجددة في مصر "/>
          <p:cNvSpPr>
            <a:spLocks noChangeAspect="1" noChangeArrowheads="1"/>
          </p:cNvSpPr>
          <p:nvPr/>
        </p:nvSpPr>
        <p:spPr bwMode="auto">
          <a:xfrm>
            <a:off x="2411070" y="3329385"/>
            <a:ext cx="147678" cy="63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8" name="AutoShape 2" descr=";الأدوات الصحية; تُودع الاستيراد وتتحول لـ;صنع في مصر;"/>
          <p:cNvSpPr>
            <a:spLocks noChangeAspect="1" noChangeArrowheads="1"/>
          </p:cNvSpPr>
          <p:nvPr/>
        </p:nvSpPr>
        <p:spPr bwMode="auto">
          <a:xfrm>
            <a:off x="2606675" y="4183701"/>
            <a:ext cx="164332" cy="115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60" name="Slide Number Placeholder 39959"/>
          <p:cNvSpPr>
            <a:spLocks noGrp="1"/>
          </p:cNvSpPr>
          <p:nvPr>
            <p:ph type="sldNum" sz="quarter" idx="12"/>
          </p:nvPr>
        </p:nvSpPr>
        <p:spPr/>
        <p:txBody>
          <a:bodyPr>
            <a:normAutofit/>
          </a:bodyPr>
          <a:lstStyle/>
          <a:p>
            <a:r>
              <a:rPr lang="ar-EG" b="1" dirty="0" smtClean="0"/>
              <a:t>8</a:t>
            </a:r>
            <a:endParaRPr lang="en-US" b="1" dirty="0"/>
          </a:p>
        </p:txBody>
      </p:sp>
      <p:pic>
        <p:nvPicPr>
          <p:cNvPr id="107" name="Picture 4" descr="السلطات المصرية تحجب موقع &quot;المصري اليوم&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25" y="602713"/>
            <a:ext cx="2857500" cy="143678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 - صورة أرشيفية"/>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77693" y="5355592"/>
            <a:ext cx="1417188" cy="1019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061890"/>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147564</TotalTime>
  <Words>1227</Words>
  <Application>Microsoft Office PowerPoint</Application>
  <PresentationFormat>On-screen Show (4:3)</PresentationFormat>
  <Paragraphs>84</Paragraphs>
  <Slides>14</Slides>
  <Notes>11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BatangChe</vt:lpstr>
      <vt:lpstr>Calibri</vt:lpstr>
      <vt:lpstr>Georgia</vt:lpstr>
      <vt:lpstr>Times New Roman</vt:lpstr>
      <vt:lpstr>Wingdings</vt:lpstr>
      <vt:lpstr>Wingdings 2</vt:lpstr>
      <vt:lpstr>Civic</vt:lpstr>
      <vt:lpstr> مكتب الالتزام البيئى والتنمية المستدامة اتحاد الصناعات المصرية  أهم الأخبار التي نُشرت في الصحف في مجال الصناعة والبيئة   يوم 21 يناير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للمزيد من خدمات المكتب تابعونا على</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مكتب الإلتزام البيئى و التنمية المستدامة إتحاد الصناعات المصرية  أهم الأخبار التى نشرت فى الصحف فى مجال الصناعة والبيئة  يوم 2 مارس 6201</dc:title>
  <dc:creator>Dell</dc:creator>
  <cp:lastModifiedBy>Dell</cp:lastModifiedBy>
  <cp:revision>14767</cp:revision>
  <dcterms:created xsi:type="dcterms:W3CDTF">2016-03-02T11:19:53Z</dcterms:created>
  <dcterms:modified xsi:type="dcterms:W3CDTF">2023-01-12T13:18:59Z</dcterms:modified>
</cp:coreProperties>
</file>